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0"/>
  </p:notesMasterIdLst>
  <p:sldIdLst>
    <p:sldId id="2146850341" r:id="rId5"/>
    <p:sldId id="2146850343" r:id="rId6"/>
    <p:sldId id="2146850385" r:id="rId7"/>
    <p:sldId id="2146850348" r:id="rId8"/>
    <p:sldId id="2146850373" r:id="rId9"/>
    <p:sldId id="2146850345" r:id="rId10"/>
    <p:sldId id="2146850351" r:id="rId11"/>
    <p:sldId id="2146850352" r:id="rId12"/>
    <p:sldId id="2146850355" r:id="rId13"/>
    <p:sldId id="2146850353" r:id="rId14"/>
    <p:sldId id="2146850375" r:id="rId15"/>
    <p:sldId id="2146850388" r:id="rId16"/>
    <p:sldId id="2146850357" r:id="rId17"/>
    <p:sldId id="2146850389" r:id="rId18"/>
    <p:sldId id="2146850366" r:id="rId19"/>
    <p:sldId id="2146850368" r:id="rId20"/>
    <p:sldId id="2146850364" r:id="rId21"/>
    <p:sldId id="2146850370" r:id="rId22"/>
    <p:sldId id="2146850372" r:id="rId23"/>
    <p:sldId id="2146850390" r:id="rId24"/>
    <p:sldId id="2146850361" r:id="rId25"/>
    <p:sldId id="2146850386" r:id="rId26"/>
    <p:sldId id="2146850387" r:id="rId27"/>
    <p:sldId id="2146850378" r:id="rId28"/>
    <p:sldId id="4401" r:id="rId29"/>
  </p:sldIdLst>
  <p:sldSz cx="12192000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VR" id="{185E6C52-5787-4F78-BB70-975803AED549}">
          <p14:sldIdLst>
            <p14:sldId id="2146850341"/>
            <p14:sldId id="2146850343"/>
            <p14:sldId id="2146850385"/>
            <p14:sldId id="2146850348"/>
            <p14:sldId id="2146850373"/>
            <p14:sldId id="2146850345"/>
            <p14:sldId id="2146850351"/>
            <p14:sldId id="2146850352"/>
            <p14:sldId id="2146850355"/>
            <p14:sldId id="2146850353"/>
            <p14:sldId id="2146850375"/>
            <p14:sldId id="2146850388"/>
            <p14:sldId id="2146850357"/>
            <p14:sldId id="2146850389"/>
            <p14:sldId id="2146850366"/>
            <p14:sldId id="2146850368"/>
            <p14:sldId id="2146850364"/>
            <p14:sldId id="2146850370"/>
            <p14:sldId id="2146850372"/>
            <p14:sldId id="2146850390"/>
            <p14:sldId id="2146850361"/>
            <p14:sldId id="2146850386"/>
            <p14:sldId id="2146850387"/>
            <p14:sldId id="2146850378"/>
            <p14:sldId id="440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2A3B8C1-CD51-B9F3-E130-1AF497CBC57E}" name="Maribel Florez" initials="MF" userId="S::maribel.florez@uc.cl::ae829769-1582-4ada-9ff9-147493fb46c6" providerId="AD"/>
  <p188:author id="{C459F1EC-FA0D-DA7A-3AD0-68EBFF065120}" name="Barbara Camila Fuchslocher Oyarzun" initials="BO" userId="S::barbara.fuchslocher@uc.cl::cdb999ed-85ad-49a1-8b12-9e4420d979e9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F7FE2"/>
    <a:srgbClr val="FFFCE9"/>
    <a:srgbClr val="FFF6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82E5B86-A446-EBA0-9389-E85FECCB13E6}" v="7" dt="2025-12-16T11:42:35.43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microsoft.com/office/2015/10/relationships/revisionInfo" Target="revisionInfo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C5BB6A-FCE3-46C1-9395-BECF084DFF86}" type="datetimeFigureOut">
              <a:t>16/12/2025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59721E-F63B-419A-A561-9941A74D8895}" type="slidenum"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996452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5E4D1C-4CBF-5AC1-3155-25890EE896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AEE7B91A-1C56-6388-6D17-5215B0E58A3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27C715DA-99BA-F07B-2DF0-7E06A3776F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,Sans-Serif"/>
              <a:buChar char="•"/>
            </a:pPr>
            <a:r>
              <a:rPr lang="en-US" b="1" err="1"/>
              <a:t>Preparar</a:t>
            </a:r>
            <a:r>
              <a:rPr lang="en-US" b="1"/>
              <a:t> </a:t>
            </a:r>
            <a:r>
              <a:rPr lang="en-US" b="1" err="1"/>
              <a:t>sesión</a:t>
            </a:r>
            <a:r>
              <a:rPr lang="en-US"/>
              <a:t> con </a:t>
            </a:r>
            <a:r>
              <a:rPr lang="en-US" err="1"/>
              <a:t>su</a:t>
            </a:r>
            <a:r>
              <a:rPr lang="en-US"/>
              <a:t> partner </a:t>
            </a:r>
            <a:r>
              <a:rPr lang="en-US" err="1"/>
              <a:t>internacional</a:t>
            </a:r>
            <a:endParaRPr lang="en-US"/>
          </a:p>
          <a:p>
            <a:pPr marL="171450" indent="-171450">
              <a:buFont typeface="Arial,Sans-Serif"/>
              <a:buChar char="•"/>
            </a:pPr>
            <a:r>
              <a:rPr lang="en-US" b="1" err="1"/>
              <a:t>Seleccionar</a:t>
            </a:r>
            <a:r>
              <a:rPr lang="en-US" b="1"/>
              <a:t> material </a:t>
            </a:r>
            <a:r>
              <a:rPr lang="en-US" b="1" err="1"/>
              <a:t>previo</a:t>
            </a:r>
            <a:r>
              <a:rPr lang="en-US"/>
              <a:t> para </a:t>
            </a:r>
            <a:r>
              <a:rPr lang="en-US" err="1"/>
              <a:t>los</a:t>
            </a:r>
            <a:r>
              <a:rPr lang="en-US"/>
              <a:t> </a:t>
            </a:r>
            <a:r>
              <a:rPr lang="en-US" err="1"/>
              <a:t>asistentes</a:t>
            </a:r>
            <a:r>
              <a:rPr lang="en-US"/>
              <a:t> </a:t>
            </a:r>
          </a:p>
          <a:p>
            <a:pPr marL="171450" indent="-171450">
              <a:buFont typeface="Arial,Sans-Serif"/>
              <a:buChar char="•"/>
            </a:pPr>
            <a:r>
              <a:rPr lang="en-US" b="1" err="1"/>
              <a:t>Asistir</a:t>
            </a:r>
            <a:r>
              <a:rPr lang="en-US" b="1"/>
              <a:t> a las training sessions </a:t>
            </a:r>
            <a:r>
              <a:rPr lang="en-US"/>
              <a:t>para </a:t>
            </a:r>
            <a:r>
              <a:rPr lang="en-US" err="1"/>
              <a:t>el</a:t>
            </a:r>
            <a:r>
              <a:rPr lang="en-US"/>
              <a:t> </a:t>
            </a:r>
            <a:r>
              <a:rPr lang="en-US" err="1"/>
              <a:t>éxito</a:t>
            </a:r>
            <a:r>
              <a:rPr lang="en-US"/>
              <a:t> de </a:t>
            </a:r>
            <a:r>
              <a:rPr lang="en-US" err="1"/>
              <a:t>su</a:t>
            </a:r>
            <a:r>
              <a:rPr lang="en-US"/>
              <a:t> Global Conversation</a:t>
            </a:r>
          </a:p>
          <a:p>
            <a:pPr marL="171450" indent="-171450">
              <a:buFont typeface="Arial,Sans-Serif"/>
              <a:buChar char="•"/>
            </a:pPr>
            <a:r>
              <a:rPr lang="en-US" b="1" err="1"/>
              <a:t>Liderar</a:t>
            </a:r>
            <a:r>
              <a:rPr lang="en-US" b="1"/>
              <a:t> la </a:t>
            </a:r>
            <a:r>
              <a:rPr lang="en-US" b="1" err="1"/>
              <a:t>sesión</a:t>
            </a:r>
            <a:r>
              <a:rPr lang="en-US" b="1"/>
              <a:t> o las </a:t>
            </a:r>
            <a:r>
              <a:rPr lang="en-US" b="1" err="1"/>
              <a:t>sesiones</a:t>
            </a:r>
            <a:r>
              <a:rPr lang="en-US"/>
              <a:t> </a:t>
            </a:r>
            <a:r>
              <a:rPr lang="en-US" err="1"/>
              <a:t>según</a:t>
            </a:r>
            <a:r>
              <a:rPr lang="en-US"/>
              <a:t> </a:t>
            </a:r>
            <a:r>
              <a:rPr lang="en-US" err="1"/>
              <a:t>corresponda</a:t>
            </a:r>
            <a:r>
              <a:rPr lang="en-US"/>
              <a:t> </a:t>
            </a:r>
            <a:endParaRPr lang="es-CL"/>
          </a:p>
          <a:p>
            <a:r>
              <a:rPr lang="en-US">
                <a:latin typeface="Calibri"/>
                <a:ea typeface="Calibri"/>
                <a:cs typeface="Calibri"/>
              </a:rPr>
              <a:t>Somos </a:t>
            </a:r>
            <a:r>
              <a:rPr lang="en-US" err="1">
                <a:latin typeface="Calibri"/>
                <a:ea typeface="Calibri"/>
                <a:cs typeface="Calibri"/>
              </a:rPr>
              <a:t>habilitadores</a:t>
            </a:r>
            <a:r>
              <a:rPr lang="en-US">
                <a:latin typeface="Calibri"/>
                <a:ea typeface="Calibri"/>
                <a:cs typeface="Calibri"/>
              </a:rPr>
              <a:t> del </a:t>
            </a:r>
            <a:r>
              <a:rPr lang="en-US" err="1">
                <a:latin typeface="Calibri"/>
                <a:ea typeface="Calibri"/>
                <a:cs typeface="Calibri"/>
              </a:rPr>
              <a:t>sueño</a:t>
            </a:r>
            <a:r>
              <a:rPr lang="en-US">
                <a:latin typeface="Calibri"/>
                <a:ea typeface="Calibri"/>
                <a:cs typeface="Calibri"/>
              </a:rPr>
              <a:t> UC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CDB1DC4-4564-9B62-F6A8-313BAD6EA60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474F84-E9BE-BF4E-B744-20F3F73BE263}" type="slidenum">
              <a:rPr lang="es-CL" smtClean="0"/>
              <a:t>3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9925709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b="1"/>
              <a:t>Beneficios</a:t>
            </a:r>
            <a:endParaRPr lang="en-US"/>
          </a:p>
          <a:p>
            <a:pPr marL="171450" indent="-171450">
              <a:buFont typeface="Arial,Sans-Serif"/>
              <a:buChar char="•"/>
            </a:pPr>
            <a:r>
              <a:rPr lang="es-MX"/>
              <a:t>Los finalistas reciben asesoría por especialistas de la red, participación en taller para perfeccionar proyecto y concursan para USD 2000 de apoyo para su proyecto. </a:t>
            </a:r>
            <a:br>
              <a:rPr lang="es-MX">
                <a:cs typeface="+mn-lt"/>
              </a:rPr>
            </a:br>
            <a:endParaRPr lang="es-MX"/>
          </a:p>
          <a:p>
            <a:endParaRPr lang="es-C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474F84-E9BE-BF4E-B744-20F3F73BE263}" type="slidenum">
              <a:rPr lang="es-CL" smtClean="0"/>
              <a:t>13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6997472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,Sans-Serif"/>
              <a:buChar char="•"/>
            </a:pPr>
            <a:r>
              <a:rPr lang="en-US" b="1" err="1"/>
              <a:t>Preparar</a:t>
            </a:r>
            <a:r>
              <a:rPr lang="en-US" b="1"/>
              <a:t> </a:t>
            </a:r>
            <a:r>
              <a:rPr lang="en-US" b="1" err="1"/>
              <a:t>sesión</a:t>
            </a:r>
            <a:r>
              <a:rPr lang="en-US"/>
              <a:t> con </a:t>
            </a:r>
            <a:r>
              <a:rPr lang="en-US" err="1"/>
              <a:t>su</a:t>
            </a:r>
            <a:r>
              <a:rPr lang="en-US"/>
              <a:t> partner </a:t>
            </a:r>
            <a:r>
              <a:rPr lang="en-US" err="1"/>
              <a:t>internacional</a:t>
            </a:r>
          </a:p>
          <a:p>
            <a:pPr marL="171450" indent="-171450">
              <a:buFont typeface="Arial,Sans-Serif"/>
              <a:buChar char="•"/>
            </a:pPr>
            <a:r>
              <a:rPr lang="en-US" b="1" err="1"/>
              <a:t>Seleccionar</a:t>
            </a:r>
            <a:r>
              <a:rPr lang="en-US" b="1"/>
              <a:t> material </a:t>
            </a:r>
            <a:r>
              <a:rPr lang="en-US" b="1" err="1"/>
              <a:t>previo</a:t>
            </a:r>
            <a:r>
              <a:rPr lang="en-US"/>
              <a:t> para </a:t>
            </a:r>
            <a:r>
              <a:rPr lang="en-US" err="1"/>
              <a:t>los</a:t>
            </a:r>
            <a:r>
              <a:rPr lang="en-US"/>
              <a:t> </a:t>
            </a:r>
            <a:r>
              <a:rPr lang="en-US" err="1"/>
              <a:t>asistentes</a:t>
            </a:r>
            <a:r>
              <a:rPr lang="en-US"/>
              <a:t> </a:t>
            </a:r>
          </a:p>
          <a:p>
            <a:pPr marL="171450" indent="-171450">
              <a:buFont typeface="Arial,Sans-Serif"/>
              <a:buChar char="•"/>
            </a:pPr>
            <a:r>
              <a:rPr lang="en-US" b="1" err="1"/>
              <a:t>Asistir</a:t>
            </a:r>
            <a:r>
              <a:rPr lang="en-US" b="1"/>
              <a:t> a las training sessions </a:t>
            </a:r>
            <a:r>
              <a:rPr lang="en-US"/>
              <a:t>para </a:t>
            </a:r>
            <a:r>
              <a:rPr lang="en-US" err="1"/>
              <a:t>el</a:t>
            </a:r>
            <a:r>
              <a:rPr lang="en-US"/>
              <a:t> </a:t>
            </a:r>
            <a:r>
              <a:rPr lang="en-US" err="1"/>
              <a:t>éxito</a:t>
            </a:r>
            <a:r>
              <a:rPr lang="en-US"/>
              <a:t> de </a:t>
            </a:r>
            <a:r>
              <a:rPr lang="en-US" err="1"/>
              <a:t>su</a:t>
            </a:r>
            <a:r>
              <a:rPr lang="en-US"/>
              <a:t> Global Conversation</a:t>
            </a:r>
          </a:p>
          <a:p>
            <a:pPr marL="171450" indent="-171450">
              <a:buFont typeface="Arial,Sans-Serif"/>
              <a:buChar char="•"/>
            </a:pPr>
            <a:r>
              <a:rPr lang="en-US" b="1" err="1"/>
              <a:t>Liderar</a:t>
            </a:r>
            <a:r>
              <a:rPr lang="en-US" b="1"/>
              <a:t> la </a:t>
            </a:r>
            <a:r>
              <a:rPr lang="en-US" b="1" err="1"/>
              <a:t>sesión</a:t>
            </a:r>
            <a:r>
              <a:rPr lang="en-US" b="1"/>
              <a:t> o las </a:t>
            </a:r>
            <a:r>
              <a:rPr lang="en-US" b="1" err="1"/>
              <a:t>sesiones</a:t>
            </a:r>
            <a:r>
              <a:rPr lang="en-US"/>
              <a:t> </a:t>
            </a:r>
            <a:r>
              <a:rPr lang="en-US" err="1"/>
              <a:t>según</a:t>
            </a:r>
            <a:r>
              <a:rPr lang="en-US"/>
              <a:t> </a:t>
            </a:r>
            <a:r>
              <a:rPr lang="en-US" err="1"/>
              <a:t>corresponda</a:t>
            </a:r>
            <a:r>
              <a:rPr lang="en-US"/>
              <a:t> </a:t>
            </a:r>
            <a:endParaRPr lang="es-CL"/>
          </a:p>
          <a:p>
            <a:endParaRPr lang="en-US">
              <a:latin typeface="Calibri"/>
              <a:ea typeface="Calibri"/>
              <a:cs typeface="Calibri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474F84-E9BE-BF4E-B744-20F3F73BE263}" type="slidenum">
              <a:rPr lang="es-CL" smtClean="0"/>
              <a:t>18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6101388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FFECC5-AA86-83DB-883D-22F35B2158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419D20BC-5F10-F88A-874C-0E4881FBA8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5411BF92-3586-7667-FB7F-561059EC2F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,Sans-Serif"/>
              <a:buChar char="•"/>
            </a:pPr>
            <a:r>
              <a:rPr lang="en-US" b="1" err="1"/>
              <a:t>Preparar</a:t>
            </a:r>
            <a:r>
              <a:rPr lang="en-US" b="1"/>
              <a:t> </a:t>
            </a:r>
            <a:r>
              <a:rPr lang="en-US" b="1" err="1"/>
              <a:t>sesión</a:t>
            </a:r>
            <a:r>
              <a:rPr lang="en-US"/>
              <a:t> con </a:t>
            </a:r>
            <a:r>
              <a:rPr lang="en-US" err="1"/>
              <a:t>su</a:t>
            </a:r>
            <a:r>
              <a:rPr lang="en-US"/>
              <a:t> partner </a:t>
            </a:r>
            <a:r>
              <a:rPr lang="en-US" err="1"/>
              <a:t>internacional</a:t>
            </a:r>
          </a:p>
          <a:p>
            <a:pPr marL="171450" indent="-171450">
              <a:buFont typeface="Arial,Sans-Serif"/>
              <a:buChar char="•"/>
            </a:pPr>
            <a:r>
              <a:rPr lang="en-US" b="1" err="1"/>
              <a:t>Seleccionar</a:t>
            </a:r>
            <a:r>
              <a:rPr lang="en-US" b="1"/>
              <a:t> material </a:t>
            </a:r>
            <a:r>
              <a:rPr lang="en-US" b="1" err="1"/>
              <a:t>previo</a:t>
            </a:r>
            <a:r>
              <a:rPr lang="en-US"/>
              <a:t> para </a:t>
            </a:r>
            <a:r>
              <a:rPr lang="en-US" err="1"/>
              <a:t>los</a:t>
            </a:r>
            <a:r>
              <a:rPr lang="en-US"/>
              <a:t> </a:t>
            </a:r>
            <a:r>
              <a:rPr lang="en-US" err="1"/>
              <a:t>asistentes</a:t>
            </a:r>
            <a:r>
              <a:rPr lang="en-US"/>
              <a:t> </a:t>
            </a:r>
          </a:p>
          <a:p>
            <a:pPr marL="171450" indent="-171450">
              <a:buFont typeface="Arial,Sans-Serif"/>
              <a:buChar char="•"/>
            </a:pPr>
            <a:r>
              <a:rPr lang="en-US" b="1" err="1"/>
              <a:t>Asistir</a:t>
            </a:r>
            <a:r>
              <a:rPr lang="en-US" b="1"/>
              <a:t> a las training sessions </a:t>
            </a:r>
            <a:r>
              <a:rPr lang="en-US"/>
              <a:t>para </a:t>
            </a:r>
            <a:r>
              <a:rPr lang="en-US" err="1"/>
              <a:t>el</a:t>
            </a:r>
            <a:r>
              <a:rPr lang="en-US"/>
              <a:t> </a:t>
            </a:r>
            <a:r>
              <a:rPr lang="en-US" err="1"/>
              <a:t>éxito</a:t>
            </a:r>
            <a:r>
              <a:rPr lang="en-US"/>
              <a:t> de </a:t>
            </a:r>
            <a:r>
              <a:rPr lang="en-US" err="1"/>
              <a:t>su</a:t>
            </a:r>
            <a:r>
              <a:rPr lang="en-US"/>
              <a:t> Global Conversation</a:t>
            </a:r>
          </a:p>
          <a:p>
            <a:pPr marL="171450" indent="-171450">
              <a:buFont typeface="Arial,Sans-Serif"/>
              <a:buChar char="•"/>
            </a:pPr>
            <a:r>
              <a:rPr lang="en-US" b="1" err="1"/>
              <a:t>Liderar</a:t>
            </a:r>
            <a:r>
              <a:rPr lang="en-US" b="1"/>
              <a:t> la </a:t>
            </a:r>
            <a:r>
              <a:rPr lang="en-US" b="1" err="1"/>
              <a:t>sesión</a:t>
            </a:r>
            <a:r>
              <a:rPr lang="en-US" b="1"/>
              <a:t> o las </a:t>
            </a:r>
            <a:r>
              <a:rPr lang="en-US" b="1" err="1"/>
              <a:t>sesiones</a:t>
            </a:r>
            <a:r>
              <a:rPr lang="en-US"/>
              <a:t> </a:t>
            </a:r>
            <a:r>
              <a:rPr lang="en-US" err="1"/>
              <a:t>según</a:t>
            </a:r>
            <a:r>
              <a:rPr lang="en-US"/>
              <a:t> </a:t>
            </a:r>
            <a:r>
              <a:rPr lang="en-US" err="1"/>
              <a:t>corresponda</a:t>
            </a:r>
            <a:r>
              <a:rPr lang="en-US"/>
              <a:t> </a:t>
            </a:r>
            <a:endParaRPr lang="es-CL"/>
          </a:p>
          <a:p>
            <a:endParaRPr lang="en-US">
              <a:latin typeface="Calibri"/>
              <a:ea typeface="Calibri"/>
              <a:cs typeface="Calibri"/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8C7C0FD7-8F46-8FE7-8DE5-BD2873C2152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474F84-E9BE-BF4E-B744-20F3F73BE263}" type="slidenum">
              <a:rPr lang="es-CL" smtClean="0"/>
              <a:t>22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5706085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8F53C2-7202-68B6-1F09-C6E055BDFE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D761A11-ACFC-C94F-0594-0ED34A510C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1186876-8593-2E8E-6621-E4866C1FCC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C44C0-BCD1-41D0-9053-80537831CEEF}" type="datetimeFigureOut">
              <a:rPr lang="es-CL" smtClean="0"/>
              <a:t>16-12-2025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EA82EE1-831E-85B6-7517-E8E593180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A60FDED-49EB-C691-81A6-A7CF02D879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527DC-DAA1-4FDF-A2B1-42F2157067B6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8364149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3A150B2-0ACF-6201-9273-1872574E98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C4026A1-C8CF-BEA4-3221-23F6BD5F55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A8C729E-65E8-DC52-62B3-E8743CFC5E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C44C0-BCD1-41D0-9053-80537831CEEF}" type="datetimeFigureOut">
              <a:rPr lang="es-CL" smtClean="0"/>
              <a:t>16-12-2025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AEF7933-360E-3FA9-9E82-FF270DFDE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C9C8E9D-F628-ABD4-CEBF-F3A5BD348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527DC-DAA1-4FDF-A2B1-42F2157067B6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3843661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F33D4CF-AC1B-4818-7985-D54315FC13F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C6A6529-14A3-FB12-9F61-47EE35D08C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C50915B-DC21-31F6-1598-5D549A21EF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C44C0-BCD1-41D0-9053-80537831CEEF}" type="datetimeFigureOut">
              <a:rPr lang="es-CL" smtClean="0"/>
              <a:t>16-12-2025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1AB0963-6757-1BFE-05CD-B7A223D52A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8C97C4A-A843-0B4D-82B5-B1B2E70352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527DC-DAA1-4FDF-A2B1-42F2157067B6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112108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42E8671-4348-E7C7-E898-FD0AAACA6D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5E2F01F-E641-2FB3-97A7-96C9E16A9F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66FC7C7-A1F7-F8AD-C6F0-BE0F8D2693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C44C0-BCD1-41D0-9053-80537831CEEF}" type="datetimeFigureOut">
              <a:rPr lang="es-CL" smtClean="0"/>
              <a:t>16-12-2025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B12012B-3A5F-96F7-D5E9-8038D71A6F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46BB238-1294-BAB1-F16F-42BA57C5AD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527DC-DAA1-4FDF-A2B1-42F2157067B6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1923386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4743792-254F-245C-815D-AD934ED749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9915821-7CA7-9964-B6C7-B96EA6000A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1462DB6-189B-16D2-6D48-3FD9977C24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C44C0-BCD1-41D0-9053-80537831CEEF}" type="datetimeFigureOut">
              <a:rPr lang="es-CL" smtClean="0"/>
              <a:t>16-12-2025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1C78ED9-FD6B-D975-94E6-06BF4FBBEA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301480F-3E8E-51C7-BEEE-FDB9CAAFC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527DC-DAA1-4FDF-A2B1-42F2157067B6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4494253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1E8B1B5-BD78-5280-101C-5D1E622F61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68F32C5-B774-FD33-DCF9-869B7EFADB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452552B-CB0A-C3A4-5C0F-2666DCA689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A8AAE59-E8BC-973F-BBD5-53CCB54FCA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C44C0-BCD1-41D0-9053-80537831CEEF}" type="datetimeFigureOut">
              <a:rPr lang="es-CL" smtClean="0"/>
              <a:t>16-12-2025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F855318-AB03-2BF7-640A-14ED47DC06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42529A5-A0BA-2B33-0D99-DF52226A1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527DC-DAA1-4FDF-A2B1-42F2157067B6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1129831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C3657FD-660F-0738-E975-23DFAC858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23D1F78-D9C8-2C86-FBD4-0772E755DA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7AAC367-1FA7-5F21-9ED1-249A45535F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17743C48-04AF-D70C-524C-4FED1EDD85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17A503DE-CAEB-9DF9-D65B-44F2B2F0181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C5AC9924-7459-26C5-3242-95934DAB12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C44C0-BCD1-41D0-9053-80537831CEEF}" type="datetimeFigureOut">
              <a:rPr lang="es-CL" smtClean="0"/>
              <a:t>16-12-2025</a:t>
            </a:fld>
            <a:endParaRPr lang="es-CL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1950AA37-70D2-7555-C16B-C92851C85A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AAB0FF61-B659-C37F-B0DC-1C276CB18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527DC-DAA1-4FDF-A2B1-42F2157067B6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6786781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67184F-FE9D-439B-B9FE-F8AD487BF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3C6DFA1F-A968-09C2-17C7-938DACC09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C44C0-BCD1-41D0-9053-80537831CEEF}" type="datetimeFigureOut">
              <a:rPr lang="es-CL" smtClean="0"/>
              <a:t>16-12-2025</a:t>
            </a:fld>
            <a:endParaRPr lang="es-C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C487E5E8-1202-9445-3DA2-E973E7E5AD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D2AEEC7-6BE8-9D02-DEE7-1A2D500F1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527DC-DAA1-4FDF-A2B1-42F2157067B6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6233617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0925021F-42D5-E817-0864-FA724759A0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C44C0-BCD1-41D0-9053-80537831CEEF}" type="datetimeFigureOut">
              <a:rPr lang="es-CL" smtClean="0"/>
              <a:t>16-12-2025</a:t>
            </a:fld>
            <a:endParaRPr lang="es-C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97341CE6-3F2E-B684-C6F5-1C9B9D5397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48A73C3-1DEA-57E8-EB8E-C4F717908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527DC-DAA1-4FDF-A2B1-42F2157067B6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1335511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16E7482-2E9A-1BFF-1034-29CAC442F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0514E81-1CA0-92E4-D1BE-DE0A1DFF95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3D81877-C780-7FEB-0C66-AC838C444B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8657387-79B5-DB5C-0488-96B52FEC9A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C44C0-BCD1-41D0-9053-80537831CEEF}" type="datetimeFigureOut">
              <a:rPr lang="es-CL" smtClean="0"/>
              <a:t>16-12-2025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5AD05E0-F6F2-8521-E594-B327C52B78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F356BB4-8AFC-DE25-5C0E-4FCFA2D3A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527DC-DAA1-4FDF-A2B1-42F2157067B6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1607629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C2114F3-410D-9712-769A-D305E6D91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AC34439A-9FDB-9FF1-A108-FFC146A581D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69544FD-81A0-CFB9-AFD6-638CF89DEF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D67DC01-71BE-579B-3CE1-63A87ADFCE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C44C0-BCD1-41D0-9053-80537831CEEF}" type="datetimeFigureOut">
              <a:rPr lang="es-CL" smtClean="0"/>
              <a:t>16-12-2025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83DA7BA-1D1C-EE8A-B0C8-D214C1F318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459FCDC-B0F7-E3B4-5620-113D00A96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527DC-DAA1-4FDF-A2B1-42F2157067B6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7498654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65743D83-8770-A414-E994-85B0E82CB9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F0C9A00-FE97-96A8-801B-03ECD31E17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0DF16EE-4184-2142-0DBC-DAB0928653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62C44C0-BCD1-41D0-9053-80537831CEEF}" type="datetimeFigureOut">
              <a:rPr lang="es-CL" smtClean="0"/>
              <a:t>16-12-2025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71231DF-71B2-AC18-213B-B0C9F5E71F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52B2426-27EF-2585-ED0C-433E2A6A4B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DA527DC-DAA1-4FDF-A2B1-42F2157067B6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969660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mailto:formacion.global@uc.cl" TargetMode="Externa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hyperlink" Target="https://knight-hennessy.stanford.edu/admission/before-you-apply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hyperlink" Target="https://www.uc.cl/noticias/uc-en-universitas-21-construyendo-una-vision-global-de-la-educacion-superior-del-futuro/" TargetMode="External"/><Relationship Id="rId4" Type="http://schemas.openxmlformats.org/officeDocument/2006/relationships/hyperlink" Target="https://universitas21.com/leaders-of-the-future/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3.jpe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facebook.com/internacionalUC/posts/tenemos-tres-proyectos-que-nos-representan-en-este-importante-concurso-internaci/1145817344239184/" TargetMode="External"/><Relationship Id="rId5" Type="http://schemas.openxmlformats.org/officeDocument/2006/relationships/hyperlink" Target="https://universitas21.com/opportunities/for-students/rise-showcase-and-awards/" TargetMode="External"/><Relationship Id="rId4" Type="http://schemas.openxmlformats.org/officeDocument/2006/relationships/hyperlink" Target="mailto:formaci&#243;n.global@uc.cl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hyperlink" Target="https://www.uc.cl/noticias/estudiantes-de-china-y-america-latina-crean-proyectos-para-enfrentar-la-pobreza/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universitas21.com/opportunities/for-students/globalcitizens/" TargetMode="Externa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hyperlink" Target="https://www.uc.cl/agenda/evento/global-conversations-internacionalizacion-en-casa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hyperlink" Target="https://airtable.com/appkQi17XIvwuHLa3/paguiAWDivIwRNSsQ/form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spireleaders.org/program/aspire-leaders-program/" TargetMode="Externa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hyperlink" Target="https://www.uc.cl/noticias/cinco-anos-inspirando-el-liderazgo-de-jovenes-latinoamericanos/#:~:text=Cinco%20a%C3%B1os%20de%20vida,Universidad%20Cat%C3%B3lica%2C%20Maria%20Montt%20Strabucchi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hyperlink" Target="https://www.millenniumfellows.org/apply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thehuc.org/huc-student-dialogues-2025/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universitas21.com/opportunities/for-students/globalcitizens/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universitas21.com/opportunities/for-students/globalcitizens/" TargetMode="External"/><Relationship Id="rId7" Type="http://schemas.openxmlformats.org/officeDocument/2006/relationships/hyperlink" Target="https://www.youtube.com/@internacional_UC/playlists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mailto:formacion.global@uc.cl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hyperlink" Target="https://www.rhodeshouse.ox.ac.uk/scholarships/applications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mailto:formacion.global@uc.cl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hyperlink" Target="https://mccallmacbainscholars.org/apply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mailto:formacion.global@uc.cl" TargetMode="Externa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hyperlink" Target="https://yenchingacademy.pku.edu.cn/ADMISSIONS.htm" TargetMode="Externa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mailto:formacion.global@uc.cl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hyperlink" Target="https://www.schwarzmanscholars.org/admissions/" TargetMode="Externa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F7FE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A61B00C-8158-DE4F-CC2F-4158B7FFB6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uadroTexto 13">
            <a:extLst>
              <a:ext uri="{FF2B5EF4-FFF2-40B4-BE49-F238E27FC236}">
                <a16:creationId xmlns:a16="http://schemas.microsoft.com/office/drawing/2014/main" id="{89E25189-292B-4C78-391F-106AB8B7F9E1}"/>
              </a:ext>
            </a:extLst>
          </p:cNvPr>
          <p:cNvSpPr txBox="1"/>
          <p:nvPr/>
        </p:nvSpPr>
        <p:spPr>
          <a:xfrm>
            <a:off x="598874" y="765033"/>
            <a:ext cx="10199222" cy="3785652"/>
          </a:xfrm>
          <a:prstGeom prst="rect">
            <a:avLst/>
          </a:prstGeom>
          <a:noFill/>
          <a:effectLst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CL" sz="8000" b="1">
                <a:solidFill>
                  <a:schemeClr val="bg1"/>
                </a:solidFill>
                <a:latin typeface="Aptos"/>
              </a:rPr>
              <a:t>Becas, Reconocimientos y Programas</a:t>
            </a:r>
            <a:endParaRPr lang="es-CL" sz="80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883121D-CF17-3ED4-7A2E-129B976DBE5E}"/>
              </a:ext>
            </a:extLst>
          </p:cNvPr>
          <p:cNvSpPr txBox="1"/>
          <p:nvPr/>
        </p:nvSpPr>
        <p:spPr>
          <a:xfrm>
            <a:off x="598874" y="5704545"/>
            <a:ext cx="3799943" cy="83099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s-CL" sz="1200">
                <a:solidFill>
                  <a:schemeClr val="bg1"/>
                </a:solidFill>
                <a:latin typeface="Aptos"/>
              </a:rPr>
              <a:t>Vicerrectoría de Asuntos Internacionales</a:t>
            </a:r>
          </a:p>
          <a:p>
            <a:r>
              <a:rPr lang="es-CL" sz="1200">
                <a:solidFill>
                  <a:schemeClr val="bg1"/>
                </a:solidFill>
                <a:latin typeface="Aptos"/>
              </a:rPr>
              <a:t>/ Internacionalización en Casa</a:t>
            </a:r>
          </a:p>
          <a:p>
            <a:endParaRPr lang="es-CL" sz="1200">
              <a:solidFill>
                <a:schemeClr val="bg1"/>
              </a:solidFill>
              <a:latin typeface="Aptos"/>
            </a:endParaRPr>
          </a:p>
          <a:p>
            <a:endParaRPr lang="es-CL" sz="1200">
              <a:solidFill>
                <a:schemeClr val="bg1"/>
              </a:solidFill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23F71DA-FD83-D622-10DB-AD3164910680}"/>
              </a:ext>
            </a:extLst>
          </p:cNvPr>
          <p:cNvSpPr txBox="1"/>
          <p:nvPr/>
        </p:nvSpPr>
        <p:spPr>
          <a:xfrm>
            <a:off x="5824981" y="3498356"/>
            <a:ext cx="5774472" cy="86177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endParaRPr lang="es-CL" sz="1800" b="1">
              <a:latin typeface="Aptos" panose="020B0004020202020204" pitchFamily="34" charset="0"/>
            </a:endParaRPr>
          </a:p>
          <a:p>
            <a:r>
              <a:rPr lang="es-CL" sz="3200" b="1">
                <a:latin typeface="Aptos"/>
              </a:rPr>
              <a:t>DE LIDERAZGO GLOBAL</a:t>
            </a:r>
          </a:p>
        </p:txBody>
      </p:sp>
    </p:spTree>
    <p:extLst>
      <p:ext uri="{BB962C8B-B14F-4D97-AF65-F5344CB8AC3E}">
        <p14:creationId xmlns:p14="http://schemas.microsoft.com/office/powerpoint/2010/main" val="40617627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D59BC2-8A49-9BAF-A6D3-D320E54D4E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Una torre con un reloj en lo alto de un edificio&#10;&#10;El contenido generado por IA puede ser incorrecto.">
            <a:extLst>
              <a:ext uri="{FF2B5EF4-FFF2-40B4-BE49-F238E27FC236}">
                <a16:creationId xmlns:a16="http://schemas.microsoft.com/office/drawing/2014/main" id="{397A7882-4AE5-369F-94E9-1B09EB732E8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493"/>
          <a:stretch>
            <a:fillRect/>
          </a:stretch>
        </p:blipFill>
        <p:spPr>
          <a:xfrm>
            <a:off x="5725521" y="0"/>
            <a:ext cx="6822581" cy="6863879"/>
          </a:xfrm>
          <a:prstGeom prst="rect">
            <a:avLst/>
          </a:prstGeom>
        </p:spPr>
      </p:pic>
      <p:grpSp>
        <p:nvGrpSpPr>
          <p:cNvPr id="3" name="Grupo 2">
            <a:extLst>
              <a:ext uri="{FF2B5EF4-FFF2-40B4-BE49-F238E27FC236}">
                <a16:creationId xmlns:a16="http://schemas.microsoft.com/office/drawing/2014/main" id="{76CB8D87-77B8-CEBB-02D1-8B70E1D7F2E5}"/>
              </a:ext>
            </a:extLst>
          </p:cNvPr>
          <p:cNvGrpSpPr/>
          <p:nvPr/>
        </p:nvGrpSpPr>
        <p:grpSpPr>
          <a:xfrm>
            <a:off x="246478" y="322458"/>
            <a:ext cx="5660475" cy="1002536"/>
            <a:chOff x="5386516" y="761126"/>
            <a:chExt cx="6022892" cy="901586"/>
          </a:xfrm>
        </p:grpSpPr>
        <p:sp>
          <p:nvSpPr>
            <p:cNvPr id="16" name="Rectángulo: esquinas redondeadas 15">
              <a:extLst>
                <a:ext uri="{FF2B5EF4-FFF2-40B4-BE49-F238E27FC236}">
                  <a16:creationId xmlns:a16="http://schemas.microsoft.com/office/drawing/2014/main" id="{99CC7A81-BA56-9B6B-FA22-352A94E40341}"/>
                </a:ext>
              </a:extLst>
            </p:cNvPr>
            <p:cNvSpPr/>
            <p:nvPr/>
          </p:nvSpPr>
          <p:spPr>
            <a:xfrm>
              <a:off x="5386516" y="761126"/>
              <a:ext cx="5846929" cy="901586"/>
            </a:xfrm>
            <a:prstGeom prst="roundRect">
              <a:avLst>
                <a:gd name="adj" fmla="val 995"/>
              </a:avLst>
            </a:prstGeom>
            <a:solidFill>
              <a:srgbClr val="2F7FE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17" name="CuadroTexto 16">
              <a:extLst>
                <a:ext uri="{FF2B5EF4-FFF2-40B4-BE49-F238E27FC236}">
                  <a16:creationId xmlns:a16="http://schemas.microsoft.com/office/drawing/2014/main" id="{83373B44-AD1C-FF1F-B3D9-0CC22B8CE260}"/>
                </a:ext>
              </a:extLst>
            </p:cNvPr>
            <p:cNvSpPr txBox="1"/>
            <p:nvPr/>
          </p:nvSpPr>
          <p:spPr>
            <a:xfrm>
              <a:off x="5799212" y="1050152"/>
              <a:ext cx="5610196" cy="359821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r>
                <a:rPr lang="es-CL" sz="2000" b="1">
                  <a:solidFill>
                    <a:schemeClr val="bg1"/>
                  </a:solidFill>
                  <a:ea typeface="Calibri"/>
                  <a:cs typeface="Times New Roman"/>
                </a:rPr>
                <a:t>KNIGHT-HENNESSEY SCHOLARS</a:t>
              </a:r>
              <a:endParaRPr lang="es-CL" sz="2000" b="1">
                <a:solidFill>
                  <a:schemeClr val="bg1"/>
                </a:solidFill>
                <a:latin typeface="Aptos"/>
                <a:ea typeface="Calibri"/>
                <a:cs typeface="Times New Roman"/>
              </a:endParaRPr>
            </a:p>
          </p:txBody>
        </p:sp>
        <p:cxnSp>
          <p:nvCxnSpPr>
            <p:cNvPr id="18" name="Conector recto 17">
              <a:extLst>
                <a:ext uri="{FF2B5EF4-FFF2-40B4-BE49-F238E27FC236}">
                  <a16:creationId xmlns:a16="http://schemas.microsoft.com/office/drawing/2014/main" id="{1471292D-D99F-F1CA-5406-60419685DCF1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740688" y="991220"/>
              <a:ext cx="0" cy="421942"/>
            </a:xfrm>
            <a:prstGeom prst="line">
              <a:avLst/>
            </a:prstGeom>
            <a:solidFill>
              <a:srgbClr val="00B8FF"/>
            </a:solidFill>
            <a:ln w="38100" cap="flat" cmpd="sng" algn="ctr">
              <a:solidFill>
                <a:srgbClr val="B5D2F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id="{80C2B0C6-ECEE-F3C8-061B-0B19C36B326B}"/>
              </a:ext>
            </a:extLst>
          </p:cNvPr>
          <p:cNvSpPr/>
          <p:nvPr/>
        </p:nvSpPr>
        <p:spPr>
          <a:xfrm>
            <a:off x="3489933" y="1638337"/>
            <a:ext cx="4056965" cy="3994491"/>
          </a:xfrm>
          <a:prstGeom prst="roundRect">
            <a:avLst>
              <a:gd name="adj" fmla="val 201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B7D49265-D82D-717F-D889-A37B9C3A1E72}"/>
              </a:ext>
            </a:extLst>
          </p:cNvPr>
          <p:cNvSpPr/>
          <p:nvPr/>
        </p:nvSpPr>
        <p:spPr>
          <a:xfrm>
            <a:off x="254745" y="1644152"/>
            <a:ext cx="3010233" cy="12469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9" name="Rectángulo: esquinas redondeadas 18">
            <a:extLst>
              <a:ext uri="{FF2B5EF4-FFF2-40B4-BE49-F238E27FC236}">
                <a16:creationId xmlns:a16="http://schemas.microsoft.com/office/drawing/2014/main" id="{F6BAAC3D-0AFB-89C5-19D2-08D28DA7ACC7}"/>
              </a:ext>
            </a:extLst>
          </p:cNvPr>
          <p:cNvSpPr/>
          <p:nvPr/>
        </p:nvSpPr>
        <p:spPr>
          <a:xfrm>
            <a:off x="7725989" y="1628585"/>
            <a:ext cx="4298939" cy="2098795"/>
          </a:xfrm>
          <a:prstGeom prst="roundRect">
            <a:avLst>
              <a:gd name="adj" fmla="val 201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61C76446-94C9-451F-1D54-4AC83CAE5E80}"/>
              </a:ext>
            </a:extLst>
          </p:cNvPr>
          <p:cNvSpPr txBox="1"/>
          <p:nvPr/>
        </p:nvSpPr>
        <p:spPr>
          <a:xfrm>
            <a:off x="7891187" y="1815015"/>
            <a:ext cx="3491347" cy="1677382"/>
          </a:xfrm>
          <a:prstGeom prst="rect">
            <a:avLst/>
          </a:prstGeom>
          <a:noFill/>
          <a:effectLst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MX" sz="1400" b="1">
                <a:solidFill>
                  <a:srgbClr val="2F7FE2"/>
                </a:solidFill>
              </a:rPr>
              <a:t>POSTULACIÓN DIRECTA</a:t>
            </a:r>
            <a:endParaRPr lang="en-US"/>
          </a:p>
          <a:p>
            <a:endParaRPr lang="es-MX" sz="1400" b="1">
              <a:solidFill>
                <a:srgbClr val="2F7FE2"/>
              </a:solidFill>
            </a:endParaRPr>
          </a:p>
          <a:p>
            <a:r>
              <a:rPr lang="es-MX" sz="1400"/>
              <a:t>Cierre postulación</a:t>
            </a:r>
            <a:r>
              <a:rPr lang="es-MX" sz="1400">
                <a:solidFill>
                  <a:srgbClr val="000000"/>
                </a:solidFill>
              </a:rPr>
              <a:t> POR CONFIRMAR</a:t>
            </a:r>
            <a:r>
              <a:rPr lang="es-MX" sz="1400"/>
              <a:t>: </a:t>
            </a:r>
            <a:br>
              <a:rPr lang="es-MX" sz="1400"/>
            </a:br>
            <a:r>
              <a:rPr lang="es-MX" sz="1400" b="1"/>
              <a:t>octubre, 2026</a:t>
            </a:r>
            <a:r>
              <a:rPr lang="es-MX" sz="1400"/>
              <a:t> (1:00 pm </a:t>
            </a:r>
            <a:r>
              <a:rPr lang="es-MX" sz="1400" err="1"/>
              <a:t>Pacific</a:t>
            </a:r>
            <a:r>
              <a:rPr lang="es-MX" sz="1400"/>
              <a:t> Time)</a:t>
            </a:r>
          </a:p>
          <a:p>
            <a:endParaRPr lang="es-MX" sz="1400"/>
          </a:p>
          <a:p>
            <a:r>
              <a:rPr lang="es-MX" sz="1100"/>
              <a:t>*Para recibir acompañamiento durante el proceso y más información, contactar a</a:t>
            </a:r>
          </a:p>
          <a:p>
            <a:r>
              <a:rPr lang="es-MX" sz="1100" b="1">
                <a:hlinkClick r:id="rId3"/>
              </a:rPr>
              <a:t>formacion.global@uc.cl</a:t>
            </a:r>
            <a:endParaRPr lang="es-MX" sz="1100" b="1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16899716-2E76-E3C7-5339-5A94C651D008}"/>
              </a:ext>
            </a:extLst>
          </p:cNvPr>
          <p:cNvSpPr txBox="1"/>
          <p:nvPr/>
        </p:nvSpPr>
        <p:spPr>
          <a:xfrm>
            <a:off x="3685426" y="1817363"/>
            <a:ext cx="3666838" cy="3631763"/>
          </a:xfrm>
          <a:prstGeom prst="rect">
            <a:avLst/>
          </a:prstGeom>
          <a:noFill/>
          <a:effectLst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MX" sz="1400" b="1">
                <a:solidFill>
                  <a:srgbClr val="2F7FE2"/>
                </a:solidFill>
              </a:rPr>
              <a:t>REQUISITOS</a:t>
            </a:r>
            <a:endParaRPr lang="en-US"/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s-MX" sz="1400"/>
              <a:t>El estudiante debe haber terminado su primer pregrado dentro de los </a:t>
            </a:r>
            <a:r>
              <a:rPr lang="es-MX" sz="1400" b="1"/>
              <a:t>últimos 7 años.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s-MX" sz="1400"/>
              <a:t>El estudiante debe </a:t>
            </a:r>
            <a:r>
              <a:rPr lang="es-MX" sz="1400" b="1"/>
              <a:t>haber sido aceptado o estar postulando simultáneamente a un programa de postgrado</a:t>
            </a:r>
            <a:r>
              <a:rPr lang="es-MX" sz="1400"/>
              <a:t> full-time en la Universidad de Stanford.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s-MX" sz="1400"/>
              <a:t>Una postulación que da a conocer quién es (a través de cualquier medio), sus logros y sus objetivos para el futuro, y entrega información útil que permita a conocerlo mejor. </a:t>
            </a:r>
            <a:endParaRPr lang="es-MX" sz="1200"/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s-MX" sz="1400" b="1"/>
              <a:t>Se busca:</a:t>
            </a:r>
            <a:r>
              <a:rPr lang="es-MX" sz="1400"/>
              <a:t> pensamiento independiente, liderazgo propositivo y un enfoque cívico.</a:t>
            </a:r>
            <a:endParaRPr lang="es-MX" sz="120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D13AA045-C991-4BFD-A04A-45F6F4C86027}"/>
              </a:ext>
            </a:extLst>
          </p:cNvPr>
          <p:cNvSpPr txBox="1"/>
          <p:nvPr/>
        </p:nvSpPr>
        <p:spPr>
          <a:xfrm>
            <a:off x="261727" y="2958205"/>
            <a:ext cx="3028668" cy="2677656"/>
          </a:xfrm>
          <a:prstGeom prst="rect">
            <a:avLst/>
          </a:prstGeom>
          <a:noFill/>
          <a:effectLst/>
        </p:spPr>
        <p:txBody>
          <a:bodyPr wrap="square" lIns="91440" tIns="45720" rIns="91440" bIns="45720" rtlCol="0" anchor="t">
            <a:spAutoFit/>
          </a:bodyPr>
          <a:lstStyle/>
          <a:p>
            <a:pPr algn="just"/>
            <a:r>
              <a:rPr lang="es-MX" sz="1400">
                <a:solidFill>
                  <a:srgbClr val="2F7FE2"/>
                </a:solidFill>
              </a:rPr>
              <a:t>Es una beca para realizar cualquier </a:t>
            </a:r>
            <a:r>
              <a:rPr lang="es-MX" sz="1400" b="1">
                <a:solidFill>
                  <a:srgbClr val="2F7FE2"/>
                </a:solidFill>
              </a:rPr>
              <a:t>programa de POSTGRADO </a:t>
            </a:r>
            <a:r>
              <a:rPr lang="es-MX" sz="1400">
                <a:solidFill>
                  <a:srgbClr val="2F7FE2"/>
                </a:solidFill>
              </a:rPr>
              <a:t>de hasta 3 años, en la </a:t>
            </a:r>
            <a:r>
              <a:rPr lang="es-MX" sz="1400" b="1">
                <a:solidFill>
                  <a:srgbClr val="2F7FE2"/>
                </a:solidFill>
              </a:rPr>
              <a:t>UNIVERSIDAD DE STANFORD</a:t>
            </a:r>
            <a:r>
              <a:rPr lang="es-MX" sz="1400">
                <a:solidFill>
                  <a:srgbClr val="2F7FE2"/>
                </a:solidFill>
              </a:rPr>
              <a:t> en Estados Unidos. </a:t>
            </a:r>
            <a:endParaRPr lang="en-US"/>
          </a:p>
          <a:p>
            <a:pPr algn="just"/>
            <a:endParaRPr lang="es-MX" sz="1400">
              <a:solidFill>
                <a:srgbClr val="2F7FE2"/>
              </a:solidFill>
            </a:endParaRPr>
          </a:p>
          <a:p>
            <a:pPr algn="just"/>
            <a:r>
              <a:rPr lang="es-MX" sz="1400">
                <a:solidFill>
                  <a:srgbClr val="2F7FE2"/>
                </a:solidFill>
              </a:rPr>
              <a:t>A través de una comunidad de estudiantes multidisciplinaria e multicultural, se forman lideres para el mundo académico, industrial, público, </a:t>
            </a:r>
            <a:r>
              <a:rPr lang="es-MX" sz="1400" err="1">
                <a:solidFill>
                  <a:srgbClr val="2F7FE2"/>
                </a:solidFill>
              </a:rPr>
              <a:t>ONGs</a:t>
            </a:r>
            <a:r>
              <a:rPr lang="es-MX" sz="1400">
                <a:solidFill>
                  <a:srgbClr val="2F7FE2"/>
                </a:solidFill>
              </a:rPr>
              <a:t> y la comunidad en general. </a:t>
            </a:r>
            <a:endParaRPr lang="es-MX"/>
          </a:p>
          <a:p>
            <a:pPr algn="just"/>
            <a:endParaRPr lang="es-MX" sz="1400">
              <a:solidFill>
                <a:srgbClr val="2F7FE2"/>
              </a:solidFill>
            </a:endParaRPr>
          </a:p>
        </p:txBody>
      </p:sp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3A052164-F45B-1461-1641-5586B11FC756}"/>
              </a:ext>
            </a:extLst>
          </p:cNvPr>
          <p:cNvSpPr/>
          <p:nvPr/>
        </p:nvSpPr>
        <p:spPr>
          <a:xfrm>
            <a:off x="7725989" y="3869661"/>
            <a:ext cx="4298939" cy="447537"/>
          </a:xfrm>
          <a:prstGeom prst="roundRect">
            <a:avLst>
              <a:gd name="adj" fmla="val 201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s-MX" sz="1400" b="1">
                <a:solidFill>
                  <a:srgbClr val="2F7FE2"/>
                </a:solidFill>
                <a:latin typeface="Aptos"/>
              </a:rPr>
              <a:t>     </a:t>
            </a:r>
            <a:r>
              <a:rPr lang="es-MX" sz="1400" b="1" baseline="0">
                <a:solidFill>
                  <a:srgbClr val="2F7FE2"/>
                </a:solidFill>
                <a:latin typeface="Aptos"/>
              </a:rPr>
              <a:t>MÁS INFORMACIÓN </a:t>
            </a:r>
            <a:r>
              <a:rPr lang="es-MX" sz="1400" b="1" u="sng" strike="noStrike" baseline="0">
                <a:solidFill>
                  <a:srgbClr val="467886"/>
                </a:solidFill>
                <a:latin typeface="Aptos"/>
                <a:ea typeface="Segoe UI"/>
                <a:cs typeface="Segoe UI"/>
                <a:hlinkClick r:id="rId4"/>
              </a:rPr>
              <a:t>AQUÍ</a:t>
            </a:r>
            <a:endParaRPr lang="es-CL"/>
          </a:p>
        </p:txBody>
      </p:sp>
      <p:pic>
        <p:nvPicPr>
          <p:cNvPr id="4" name="Picture 3" descr="Stanford Emblem">
            <a:extLst>
              <a:ext uri="{FF2B5EF4-FFF2-40B4-BE49-F238E27FC236}">
                <a16:creationId xmlns:a16="http://schemas.microsoft.com/office/drawing/2014/main" id="{ED27B5C9-787C-F165-BEF6-9DD7A77A84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305" y="1507886"/>
            <a:ext cx="2743199" cy="1544029"/>
          </a:xfrm>
          <a:prstGeom prst="rect">
            <a:avLst/>
          </a:prstGeom>
        </p:spPr>
      </p:pic>
      <p:pic>
        <p:nvPicPr>
          <p:cNvPr id="11" name="Imagen 10" descr="Código QR&#10;&#10;El contenido generado por IA puede ser incorrecto.">
            <a:extLst>
              <a:ext uri="{FF2B5EF4-FFF2-40B4-BE49-F238E27FC236}">
                <a16:creationId xmlns:a16="http://schemas.microsoft.com/office/drawing/2014/main" id="{1AAD5C95-F417-DD9A-F029-9B4A94C4C9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24617" y="4449397"/>
            <a:ext cx="1867830" cy="1867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4450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F7FE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42DCED7-E069-C16A-D2E4-613A0BB684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uadroTexto 13">
            <a:extLst>
              <a:ext uri="{FF2B5EF4-FFF2-40B4-BE49-F238E27FC236}">
                <a16:creationId xmlns:a16="http://schemas.microsoft.com/office/drawing/2014/main" id="{AC7864C8-5D50-5C78-69F6-A5E368F5AA36}"/>
              </a:ext>
            </a:extLst>
          </p:cNvPr>
          <p:cNvSpPr txBox="1"/>
          <p:nvPr/>
        </p:nvSpPr>
        <p:spPr>
          <a:xfrm>
            <a:off x="598875" y="765033"/>
            <a:ext cx="8166540" cy="2308324"/>
          </a:xfrm>
          <a:prstGeom prst="rect">
            <a:avLst/>
          </a:prstGeom>
          <a:noFill/>
          <a:effectLst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MX" sz="4800" b="1">
                <a:solidFill>
                  <a:schemeClr val="bg1"/>
                </a:solidFill>
                <a:latin typeface="Aptos"/>
              </a:rPr>
              <a:t>RECONOCIMIENTOS Y CONCURSOS</a:t>
            </a:r>
          </a:p>
          <a:p>
            <a:endParaRPr lang="es-CL" sz="48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F3BA66A3-C5E4-7F6A-104E-4127372965D7}"/>
              </a:ext>
            </a:extLst>
          </p:cNvPr>
          <p:cNvSpPr txBox="1"/>
          <p:nvPr/>
        </p:nvSpPr>
        <p:spPr>
          <a:xfrm>
            <a:off x="598874" y="5704545"/>
            <a:ext cx="3799943" cy="83099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s-CL" sz="1200">
                <a:solidFill>
                  <a:schemeClr val="bg1"/>
                </a:solidFill>
                <a:latin typeface="Aptos"/>
              </a:rPr>
              <a:t>Vicerrectoría de Asuntos Internacionales</a:t>
            </a:r>
          </a:p>
          <a:p>
            <a:r>
              <a:rPr lang="es-CL" sz="1200">
                <a:solidFill>
                  <a:schemeClr val="bg1"/>
                </a:solidFill>
                <a:latin typeface="Aptos"/>
              </a:rPr>
              <a:t>/Internacionalización en Casa</a:t>
            </a:r>
          </a:p>
          <a:p>
            <a:endParaRPr lang="es-CL" sz="1200">
              <a:solidFill>
                <a:schemeClr val="bg1"/>
              </a:solidFill>
              <a:latin typeface="Aptos"/>
            </a:endParaRPr>
          </a:p>
          <a:p>
            <a:endParaRPr lang="es-CL" sz="1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82722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50E787-B82E-B21A-0C6C-2EF5419750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6557095D-A477-0645-DDAD-D0A66176C39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7219" t="585" r="23704" b="-74"/>
          <a:stretch>
            <a:fillRect/>
          </a:stretch>
        </p:blipFill>
        <p:spPr>
          <a:xfrm>
            <a:off x="5803309" y="7851"/>
            <a:ext cx="6610966" cy="6849236"/>
          </a:xfrm>
          <a:prstGeom prst="rect">
            <a:avLst/>
          </a:prstGeom>
        </p:spPr>
      </p:pic>
      <p:grpSp>
        <p:nvGrpSpPr>
          <p:cNvPr id="3" name="Grupo 2">
            <a:extLst>
              <a:ext uri="{FF2B5EF4-FFF2-40B4-BE49-F238E27FC236}">
                <a16:creationId xmlns:a16="http://schemas.microsoft.com/office/drawing/2014/main" id="{83107F45-21BF-A13F-A072-4DF3238721A6}"/>
              </a:ext>
            </a:extLst>
          </p:cNvPr>
          <p:cNvGrpSpPr/>
          <p:nvPr/>
        </p:nvGrpSpPr>
        <p:grpSpPr>
          <a:xfrm>
            <a:off x="230383" y="353946"/>
            <a:ext cx="5636304" cy="1002536"/>
            <a:chOff x="5386516" y="761126"/>
            <a:chExt cx="5913158" cy="901586"/>
          </a:xfrm>
        </p:grpSpPr>
        <p:sp>
          <p:nvSpPr>
            <p:cNvPr id="16" name="Rectángulo: esquinas redondeadas 15">
              <a:extLst>
                <a:ext uri="{FF2B5EF4-FFF2-40B4-BE49-F238E27FC236}">
                  <a16:creationId xmlns:a16="http://schemas.microsoft.com/office/drawing/2014/main" id="{1CEC7EE7-58F8-77FC-192A-FB7D8AE3C43B}"/>
                </a:ext>
              </a:extLst>
            </p:cNvPr>
            <p:cNvSpPr/>
            <p:nvPr/>
          </p:nvSpPr>
          <p:spPr>
            <a:xfrm>
              <a:off x="5386516" y="761126"/>
              <a:ext cx="5846929" cy="901586"/>
            </a:xfrm>
            <a:prstGeom prst="roundRect">
              <a:avLst>
                <a:gd name="adj" fmla="val 995"/>
              </a:avLst>
            </a:prstGeom>
            <a:solidFill>
              <a:srgbClr val="2F7FE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17" name="CuadroTexto 16">
              <a:extLst>
                <a:ext uri="{FF2B5EF4-FFF2-40B4-BE49-F238E27FC236}">
                  <a16:creationId xmlns:a16="http://schemas.microsoft.com/office/drawing/2014/main" id="{3B773FB8-2639-61FB-365E-05E6A642B5DE}"/>
                </a:ext>
              </a:extLst>
            </p:cNvPr>
            <p:cNvSpPr txBox="1"/>
            <p:nvPr/>
          </p:nvSpPr>
          <p:spPr>
            <a:xfrm>
              <a:off x="5689478" y="1038310"/>
              <a:ext cx="5610196" cy="359821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r>
                <a:rPr lang="en-US" sz="2000" b="1">
                  <a:solidFill>
                    <a:schemeClr val="bg1"/>
                  </a:solidFill>
                  <a:ea typeface="Calibri"/>
                  <a:cs typeface="Times New Roman"/>
                </a:rPr>
                <a:t>UNIVERSITAS 21: LEADERS OF THE FUTURE</a:t>
              </a:r>
              <a:endParaRPr lang="es-CL" sz="2000" b="1">
                <a:solidFill>
                  <a:schemeClr val="bg1"/>
                </a:solidFill>
                <a:latin typeface="Aptos"/>
                <a:ea typeface="Calibri"/>
                <a:cs typeface="Times New Roman"/>
              </a:endParaRPr>
            </a:p>
          </p:txBody>
        </p:sp>
        <p:cxnSp>
          <p:nvCxnSpPr>
            <p:cNvPr id="18" name="Conector recto 17">
              <a:extLst>
                <a:ext uri="{FF2B5EF4-FFF2-40B4-BE49-F238E27FC236}">
                  <a16:creationId xmlns:a16="http://schemas.microsoft.com/office/drawing/2014/main" id="{7898EE75-EE6B-9412-426D-E7FB4C5E5825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637536" y="991220"/>
              <a:ext cx="0" cy="421942"/>
            </a:xfrm>
            <a:prstGeom prst="line">
              <a:avLst/>
            </a:prstGeom>
            <a:solidFill>
              <a:srgbClr val="00B8FF"/>
            </a:solidFill>
            <a:ln w="38100" cap="flat" cmpd="sng" algn="ctr">
              <a:solidFill>
                <a:srgbClr val="B5D2F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id="{36244E7F-A77B-39D8-479C-4A149271FBF0}"/>
              </a:ext>
            </a:extLst>
          </p:cNvPr>
          <p:cNvSpPr/>
          <p:nvPr/>
        </p:nvSpPr>
        <p:spPr>
          <a:xfrm>
            <a:off x="3495497" y="1656335"/>
            <a:ext cx="4216541" cy="3031865"/>
          </a:xfrm>
          <a:prstGeom prst="roundRect">
            <a:avLst>
              <a:gd name="adj" fmla="val 201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9" name="Rectángulo: esquinas redondeadas 18">
            <a:extLst>
              <a:ext uri="{FF2B5EF4-FFF2-40B4-BE49-F238E27FC236}">
                <a16:creationId xmlns:a16="http://schemas.microsoft.com/office/drawing/2014/main" id="{9FD5AF4E-FBFA-3E8A-8E1B-DB361E1ED9F9}"/>
              </a:ext>
            </a:extLst>
          </p:cNvPr>
          <p:cNvSpPr/>
          <p:nvPr/>
        </p:nvSpPr>
        <p:spPr>
          <a:xfrm>
            <a:off x="7864624" y="1647051"/>
            <a:ext cx="4298939" cy="1810024"/>
          </a:xfrm>
          <a:prstGeom prst="roundRect">
            <a:avLst>
              <a:gd name="adj" fmla="val 201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FA4E7EA3-4812-DF1F-022E-8089BD014DC8}"/>
              </a:ext>
            </a:extLst>
          </p:cNvPr>
          <p:cNvSpPr txBox="1"/>
          <p:nvPr/>
        </p:nvSpPr>
        <p:spPr>
          <a:xfrm>
            <a:off x="8037195" y="1719959"/>
            <a:ext cx="3793520" cy="1600438"/>
          </a:xfrm>
          <a:prstGeom prst="rect">
            <a:avLst/>
          </a:prstGeom>
          <a:noFill/>
          <a:effectLst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MX" sz="1400" b="1">
                <a:solidFill>
                  <a:srgbClr val="2F7FE2"/>
                </a:solidFill>
              </a:rPr>
              <a:t>REQUIERE NOMINACIÓN INSTITUCIONAL: </a:t>
            </a:r>
            <a:endParaRPr lang="es-MX" sz="1400" b="1" u="sng">
              <a:solidFill>
                <a:srgbClr val="4E95D9"/>
              </a:solidFill>
            </a:endParaRPr>
          </a:p>
          <a:p>
            <a:endParaRPr lang="es-MX" sz="1400"/>
          </a:p>
          <a:p>
            <a:pPr algn="just"/>
            <a:r>
              <a:rPr lang="es-MX" sz="1400">
                <a:solidFill>
                  <a:srgbClr val="000000"/>
                </a:solidFill>
              </a:rPr>
              <a:t>Estudiantes o egresados deben ser nominados por un miembro del cuerpo académico o profesional de la UC.  Se reciben nominaciones directamente en el formulario de la red, hasta el </a:t>
            </a:r>
            <a:r>
              <a:rPr lang="es-MX" sz="1400" b="1">
                <a:solidFill>
                  <a:srgbClr val="000000"/>
                </a:solidFill>
              </a:rPr>
              <a:t>17 de enero, 2026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AA1413E5-C008-4E3A-3B06-A30C0042A4B5}"/>
              </a:ext>
            </a:extLst>
          </p:cNvPr>
          <p:cNvSpPr txBox="1"/>
          <p:nvPr/>
        </p:nvSpPr>
        <p:spPr>
          <a:xfrm>
            <a:off x="3632589" y="1745498"/>
            <a:ext cx="3899236" cy="2954655"/>
          </a:xfrm>
          <a:prstGeom prst="rect">
            <a:avLst/>
          </a:prstGeom>
          <a:noFill/>
          <a:effectLst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ES" sz="1400" b="1">
                <a:solidFill>
                  <a:srgbClr val="2F7FE2"/>
                </a:solidFill>
              </a:rPr>
              <a:t>REQUISITOS</a:t>
            </a:r>
            <a:br>
              <a:rPr lang="es-ES" sz="1400" b="1"/>
            </a:br>
            <a:endParaRPr lang="es-ES" sz="1400" b="1">
              <a:solidFill>
                <a:srgbClr val="2F7FE2"/>
              </a:solidFill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s-MX" sz="1400"/>
              <a:t>Ser </a:t>
            </a:r>
            <a:r>
              <a:rPr lang="es-MX" sz="1400" b="1"/>
              <a:t>estudiante de pregrado, posgrado, o egresado</a:t>
            </a:r>
            <a:r>
              <a:rPr lang="es-MX" sz="1400"/>
              <a:t> de la UC durante los últimos 10 años</a:t>
            </a:r>
          </a:p>
          <a:p>
            <a:pPr marL="285750" indent="-2857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s-MX" sz="1400">
                <a:solidFill>
                  <a:srgbClr val="000000"/>
                </a:solidFill>
              </a:rPr>
              <a:t>Ser </a:t>
            </a:r>
            <a:r>
              <a:rPr lang="es-MX" sz="1400" b="1">
                <a:solidFill>
                  <a:srgbClr val="000000"/>
                </a:solidFill>
              </a:rPr>
              <a:t>reconocido por fundador(a) o liderar una iniciativa</a:t>
            </a:r>
            <a:r>
              <a:rPr lang="es-MX" sz="1400">
                <a:solidFill>
                  <a:srgbClr val="000000"/>
                </a:solidFill>
              </a:rPr>
              <a:t> con impacto positivo a nivel universidad y en la sociedad más amplia</a:t>
            </a:r>
          </a:p>
          <a:p>
            <a:pPr marL="285750" indent="-2857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s-MX" sz="1400">
                <a:solidFill>
                  <a:srgbClr val="000000"/>
                </a:solidFill>
              </a:rPr>
              <a:t>Deseado, contar con algún reconocimiento local o de su facultad de ser </a:t>
            </a:r>
            <a:r>
              <a:rPr lang="es-MX" sz="1400" b="1">
                <a:solidFill>
                  <a:srgbClr val="000000"/>
                </a:solidFill>
              </a:rPr>
              <a:t>mejor estudiante de su generación o similar</a:t>
            </a:r>
            <a:endParaRPr lang="es-MX" sz="1400">
              <a:solidFill>
                <a:srgbClr val="000000"/>
              </a:solidFill>
            </a:endParaRPr>
          </a:p>
          <a:p>
            <a:pPr>
              <a:spcBef>
                <a:spcPts val="600"/>
              </a:spcBef>
            </a:pPr>
            <a:r>
              <a:rPr lang="es-MX" sz="1200">
                <a:solidFill>
                  <a:srgbClr val="000000"/>
                </a:solidFill>
              </a:rPr>
              <a:t> </a:t>
            </a:r>
            <a:endParaRPr lang="es-MX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21394F97-FCA7-FBC5-C821-5E5F27CA1045}"/>
              </a:ext>
            </a:extLst>
          </p:cNvPr>
          <p:cNvSpPr txBox="1"/>
          <p:nvPr/>
        </p:nvSpPr>
        <p:spPr>
          <a:xfrm>
            <a:off x="270854" y="3281110"/>
            <a:ext cx="3010233" cy="2677656"/>
          </a:xfrm>
          <a:prstGeom prst="rect">
            <a:avLst/>
          </a:prstGeom>
          <a:noFill/>
          <a:effectLst/>
        </p:spPr>
        <p:txBody>
          <a:bodyPr wrap="square" lIns="91440" tIns="45720" rIns="91440" bIns="45720" rtlCol="0" anchor="t">
            <a:spAutoFit/>
          </a:bodyPr>
          <a:lstStyle/>
          <a:p>
            <a:pPr algn="just"/>
            <a:r>
              <a:rPr lang="es-MX" sz="1400" b="1">
                <a:solidFill>
                  <a:srgbClr val="2F7FE2"/>
                </a:solidFill>
              </a:rPr>
              <a:t>U21: </a:t>
            </a:r>
            <a:r>
              <a:rPr lang="es-MX" sz="1400" b="1" err="1">
                <a:solidFill>
                  <a:srgbClr val="2F7FE2"/>
                </a:solidFill>
              </a:rPr>
              <a:t>Leaders</a:t>
            </a:r>
            <a:r>
              <a:rPr lang="es-MX" sz="1400" b="1">
                <a:solidFill>
                  <a:srgbClr val="2F7FE2"/>
                </a:solidFill>
              </a:rPr>
              <a:t> </a:t>
            </a:r>
            <a:r>
              <a:rPr lang="es-MX" sz="1400" b="1" err="1">
                <a:solidFill>
                  <a:srgbClr val="2F7FE2"/>
                </a:solidFill>
              </a:rPr>
              <a:t>of</a:t>
            </a:r>
            <a:r>
              <a:rPr lang="es-MX" sz="1400" b="1">
                <a:solidFill>
                  <a:srgbClr val="2F7FE2"/>
                </a:solidFill>
              </a:rPr>
              <a:t> </a:t>
            </a:r>
            <a:r>
              <a:rPr lang="es-MX" sz="1400" b="1" err="1">
                <a:solidFill>
                  <a:srgbClr val="2F7FE2"/>
                </a:solidFill>
              </a:rPr>
              <a:t>the</a:t>
            </a:r>
            <a:r>
              <a:rPr lang="es-MX" sz="1400" b="1">
                <a:solidFill>
                  <a:srgbClr val="2F7FE2"/>
                </a:solidFill>
              </a:rPr>
              <a:t> future</a:t>
            </a:r>
            <a:r>
              <a:rPr lang="es-MX" sz="1400">
                <a:solidFill>
                  <a:srgbClr val="2F7FE2"/>
                </a:solidFill>
              </a:rPr>
              <a:t> es un </a:t>
            </a:r>
            <a:r>
              <a:rPr lang="es-MX" sz="1400" b="1">
                <a:solidFill>
                  <a:srgbClr val="2F7FE2"/>
                </a:solidFill>
              </a:rPr>
              <a:t>reconocimiento</a:t>
            </a:r>
            <a:r>
              <a:rPr lang="es-MX" sz="1400">
                <a:solidFill>
                  <a:srgbClr val="2F7FE2"/>
                </a:solidFill>
              </a:rPr>
              <a:t> para estudiantes o </a:t>
            </a:r>
            <a:r>
              <a:rPr lang="es-MX" sz="1400" err="1">
                <a:solidFill>
                  <a:srgbClr val="2F7FE2"/>
                </a:solidFill>
              </a:rPr>
              <a:t>Alumni</a:t>
            </a:r>
            <a:r>
              <a:rPr lang="es-MX" sz="1400">
                <a:solidFill>
                  <a:srgbClr val="2F7FE2"/>
                </a:solidFill>
              </a:rPr>
              <a:t> que se han destacado o demostrado un gran potencial en el ámbito de la internacionalización. Su objetivo es reconocer a estudiantes de la red U21 que demuestren liderar el cambio, crear conexiones y empoderar e influir a otros, fomentar la acción por el clima y el compromiso mundial inclusivo.</a:t>
            </a:r>
          </a:p>
        </p:txBody>
      </p:sp>
      <p:pic>
        <p:nvPicPr>
          <p:cNvPr id="8194" name="Picture 2" descr="Universitas 21 | Birmingham">
            <a:extLst>
              <a:ext uri="{FF2B5EF4-FFF2-40B4-BE49-F238E27FC236}">
                <a16:creationId xmlns:a16="http://schemas.microsoft.com/office/drawing/2014/main" id="{092B98AD-D778-ED39-3BED-C327B05F4B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11" b="22390"/>
          <a:stretch>
            <a:fillRect/>
          </a:stretch>
        </p:blipFill>
        <p:spPr bwMode="auto">
          <a:xfrm>
            <a:off x="269170" y="1622404"/>
            <a:ext cx="2981324" cy="1485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AE474FDF-0398-1DE2-DA22-762FB9A4DC5C}"/>
              </a:ext>
            </a:extLst>
          </p:cNvPr>
          <p:cNvSpPr/>
          <p:nvPr/>
        </p:nvSpPr>
        <p:spPr>
          <a:xfrm>
            <a:off x="7864624" y="3638345"/>
            <a:ext cx="4305084" cy="422957"/>
          </a:xfrm>
          <a:prstGeom prst="roundRect">
            <a:avLst>
              <a:gd name="adj" fmla="val 201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s-CL"/>
              <a:t>CC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95FFDD04-CCF7-F92F-2129-8CD1FB76303F}"/>
              </a:ext>
            </a:extLst>
          </p:cNvPr>
          <p:cNvSpPr txBox="1"/>
          <p:nvPr/>
        </p:nvSpPr>
        <p:spPr>
          <a:xfrm>
            <a:off x="8005543" y="3690250"/>
            <a:ext cx="3584273" cy="307777"/>
          </a:xfrm>
          <a:prstGeom prst="rect">
            <a:avLst/>
          </a:prstGeom>
          <a:noFill/>
          <a:effectLst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MX" sz="1400" b="1">
                <a:solidFill>
                  <a:srgbClr val="2F7FE2"/>
                </a:solidFill>
              </a:rPr>
              <a:t>MÁS INFORMACIÓN  </a:t>
            </a:r>
            <a:r>
              <a:rPr lang="es-MX" sz="1400" b="1">
                <a:solidFill>
                  <a:srgbClr val="2F7FE2"/>
                </a:solidFill>
                <a:hlinkClick r:id="rId4"/>
              </a:rPr>
              <a:t>AQUÍ</a:t>
            </a:r>
          </a:p>
        </p:txBody>
      </p:sp>
      <p:sp>
        <p:nvSpPr>
          <p:cNvPr id="15" name="Rectángulo: esquinas redondeadas 14">
            <a:extLst>
              <a:ext uri="{FF2B5EF4-FFF2-40B4-BE49-F238E27FC236}">
                <a16:creationId xmlns:a16="http://schemas.microsoft.com/office/drawing/2014/main" id="{CB6F6047-8814-C804-FF9F-AC100C4F59A9}"/>
              </a:ext>
            </a:extLst>
          </p:cNvPr>
          <p:cNvSpPr/>
          <p:nvPr/>
        </p:nvSpPr>
        <p:spPr>
          <a:xfrm>
            <a:off x="7864624" y="4200689"/>
            <a:ext cx="4311229" cy="455661"/>
          </a:xfrm>
          <a:prstGeom prst="roundRect">
            <a:avLst>
              <a:gd name="adj" fmla="val 201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s-CL">
                <a:solidFill>
                  <a:srgbClr val="FFFFFF"/>
                </a:solidFill>
              </a:rPr>
              <a:t>CC</a:t>
            </a:r>
            <a:endParaRPr lang="en-US"/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1179C7EE-9EB7-3204-2E1A-49DDE728831A}"/>
              </a:ext>
            </a:extLst>
          </p:cNvPr>
          <p:cNvSpPr txBox="1"/>
          <p:nvPr/>
        </p:nvSpPr>
        <p:spPr>
          <a:xfrm>
            <a:off x="7988340" y="4277856"/>
            <a:ext cx="3584273" cy="307777"/>
          </a:xfrm>
          <a:prstGeom prst="rect">
            <a:avLst/>
          </a:prstGeom>
          <a:noFill/>
          <a:effectLst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MX" sz="1400" b="1">
                <a:solidFill>
                  <a:srgbClr val="2F7FE2"/>
                </a:solidFill>
              </a:rPr>
              <a:t>CONOCE LA EXPERIENCIA DE LA UC </a:t>
            </a:r>
            <a:r>
              <a:rPr lang="es-MX" sz="1400" b="1">
                <a:solidFill>
                  <a:srgbClr val="2F7FE2"/>
                </a:solidFill>
                <a:hlinkClick r:id="rId5"/>
              </a:rPr>
              <a:t>AQUÍ</a:t>
            </a:r>
            <a:endParaRPr lang="es-MX" sz="1400" b="1">
              <a:solidFill>
                <a:srgbClr val="2F7FE2"/>
              </a:solidFill>
            </a:endParaRPr>
          </a:p>
        </p:txBody>
      </p:sp>
      <p:pic>
        <p:nvPicPr>
          <p:cNvPr id="10" name="Imagen 9" descr="Código QR&#10;&#10;El contenido generado por IA puede ser incorrecto.">
            <a:extLst>
              <a:ext uri="{FF2B5EF4-FFF2-40B4-BE49-F238E27FC236}">
                <a16:creationId xmlns:a16="http://schemas.microsoft.com/office/drawing/2014/main" id="{0292FEFB-3BD9-FB2C-DC02-1298301B09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6969" y="4784026"/>
            <a:ext cx="1389219" cy="1389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5271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9A1702-8278-B13C-4469-7164FE7B5D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7542088F-85D7-F4EA-047D-02E9FC8EEA9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1339" r="5354" b="19622"/>
          <a:stretch>
            <a:fillRect/>
          </a:stretch>
        </p:blipFill>
        <p:spPr>
          <a:xfrm>
            <a:off x="5802676" y="660"/>
            <a:ext cx="6385227" cy="6855476"/>
          </a:xfrm>
          <a:prstGeom prst="rect">
            <a:avLst/>
          </a:prstGeom>
        </p:spPr>
      </p:pic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id="{4B127DCC-3656-6EFA-FED2-2AA9AEE3ABCD}"/>
              </a:ext>
            </a:extLst>
          </p:cNvPr>
          <p:cNvSpPr/>
          <p:nvPr/>
        </p:nvSpPr>
        <p:spPr>
          <a:xfrm>
            <a:off x="3598390" y="1621962"/>
            <a:ext cx="4113830" cy="3741794"/>
          </a:xfrm>
          <a:prstGeom prst="roundRect">
            <a:avLst>
              <a:gd name="adj" fmla="val 201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9" name="Rectángulo: esquinas redondeadas 18">
            <a:extLst>
              <a:ext uri="{FF2B5EF4-FFF2-40B4-BE49-F238E27FC236}">
                <a16:creationId xmlns:a16="http://schemas.microsoft.com/office/drawing/2014/main" id="{9C12327E-9D16-FA4B-7E99-E4968A86F51D}"/>
              </a:ext>
            </a:extLst>
          </p:cNvPr>
          <p:cNvSpPr/>
          <p:nvPr/>
        </p:nvSpPr>
        <p:spPr>
          <a:xfrm>
            <a:off x="7788722" y="1614961"/>
            <a:ext cx="4137246" cy="4191666"/>
          </a:xfrm>
          <a:prstGeom prst="roundRect">
            <a:avLst>
              <a:gd name="adj" fmla="val 201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DBA02429-91A8-B427-AF6D-8D63FA0B668F}"/>
              </a:ext>
            </a:extLst>
          </p:cNvPr>
          <p:cNvSpPr txBox="1"/>
          <p:nvPr/>
        </p:nvSpPr>
        <p:spPr>
          <a:xfrm>
            <a:off x="7870813" y="1709412"/>
            <a:ext cx="3903073" cy="3924151"/>
          </a:xfrm>
          <a:prstGeom prst="rect">
            <a:avLst/>
          </a:prstGeom>
          <a:noFill/>
          <a:effectLst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MX" sz="1400" b="1">
                <a:solidFill>
                  <a:srgbClr val="2F7FE2"/>
                </a:solidFill>
              </a:rPr>
              <a:t>FECHAS IMPORTANTES NOMINACIÓN INSTITUCIONAL</a:t>
            </a:r>
            <a:br>
              <a:rPr lang="es-MX" sz="1400" b="1"/>
            </a:br>
            <a:endParaRPr lang="es-MX" sz="1400" b="1" u="sng">
              <a:solidFill>
                <a:srgbClr val="4E95D9"/>
              </a:solidFill>
            </a:endParaRPr>
          </a:p>
          <a:p>
            <a:pPr algn="just">
              <a:spcBef>
                <a:spcPts val="600"/>
              </a:spcBef>
            </a:pPr>
            <a:r>
              <a:rPr lang="es-MX" sz="1400">
                <a:solidFill>
                  <a:srgbClr val="000000"/>
                </a:solidFill>
              </a:rPr>
              <a:t>Los estudiantes </a:t>
            </a:r>
            <a:r>
              <a:rPr lang="es-MX" sz="1400" b="1">
                <a:solidFill>
                  <a:srgbClr val="000000"/>
                </a:solidFill>
              </a:rPr>
              <a:t>no pueden nominarse a sí mismos</a:t>
            </a:r>
            <a:r>
              <a:rPr lang="es-MX" sz="1400">
                <a:solidFill>
                  <a:srgbClr val="000000"/>
                </a:solidFill>
              </a:rPr>
              <a:t>. Cada institución de la red U21 puede nominar un máximo de dos proyectos estudiantiles UC y dos proyectos colaborativos (liderados por estudiantes de dos o más universidades de la red).</a:t>
            </a:r>
            <a:endParaRPr lang="es-MX" sz="1400"/>
          </a:p>
          <a:p>
            <a:pPr marL="571500" indent="-285750" algn="just">
              <a:spcBef>
                <a:spcPts val="600"/>
              </a:spcBef>
              <a:buFont typeface="Arial"/>
              <a:buChar char="•"/>
            </a:pPr>
            <a:r>
              <a:rPr lang="es-MX" sz="1400"/>
              <a:t>Postulación UC: jueves 16 de abril 2026</a:t>
            </a:r>
            <a:endParaRPr lang="es-MX" sz="1400" u="sng">
              <a:solidFill>
                <a:srgbClr val="4E95D9"/>
              </a:solidFill>
            </a:endParaRPr>
          </a:p>
          <a:p>
            <a:pPr marL="571500" indent="-285750" algn="just">
              <a:spcBef>
                <a:spcPts val="600"/>
              </a:spcBef>
              <a:buFont typeface="Arial"/>
              <a:buChar char="•"/>
            </a:pPr>
            <a:r>
              <a:rPr lang="es-MX" sz="1400"/>
              <a:t>"RISE U21: UC Chile </a:t>
            </a:r>
            <a:r>
              <a:rPr lang="es-MX" sz="1400" err="1"/>
              <a:t>Showcase</a:t>
            </a:r>
            <a:r>
              <a:rPr lang="es-MX" sz="1400"/>
              <a:t>": 30 abril 2026. Cada proyecto realizará un pitch en vivo de 5 minutos. </a:t>
            </a:r>
          </a:p>
          <a:p>
            <a:pPr marL="571500" indent="-285750" algn="just">
              <a:spcBef>
                <a:spcPts val="600"/>
              </a:spcBef>
              <a:buFont typeface="Arial"/>
              <a:buChar char="•"/>
            </a:pPr>
            <a:r>
              <a:rPr lang="es-MX" sz="1400">
                <a:solidFill>
                  <a:srgbClr val="000000"/>
                </a:solidFill>
              </a:rPr>
              <a:t>Nominación institucional: 20 de mayo 2026 </a:t>
            </a:r>
          </a:p>
          <a:p>
            <a:pPr marL="571500" indent="-285750" algn="just">
              <a:spcBef>
                <a:spcPts val="600"/>
              </a:spcBef>
              <a:buFont typeface="Arial"/>
              <a:buChar char="•"/>
            </a:pPr>
            <a:r>
              <a:rPr lang="es-MX" sz="1400">
                <a:solidFill>
                  <a:srgbClr val="000000"/>
                </a:solidFill>
              </a:rPr>
              <a:t>Anuncio de Ganadores: julio 2026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8E02226D-69E7-0E6E-A6D8-5018B570BD0F}"/>
              </a:ext>
            </a:extLst>
          </p:cNvPr>
          <p:cNvSpPr txBox="1"/>
          <p:nvPr/>
        </p:nvSpPr>
        <p:spPr>
          <a:xfrm>
            <a:off x="3734877" y="1711585"/>
            <a:ext cx="3786491" cy="4570482"/>
          </a:xfrm>
          <a:prstGeom prst="rect">
            <a:avLst/>
          </a:prstGeom>
          <a:noFill/>
          <a:effectLst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ES" sz="1400" b="1">
                <a:solidFill>
                  <a:srgbClr val="2F7FE2"/>
                </a:solidFill>
              </a:rPr>
              <a:t>REQUISITOS</a:t>
            </a:r>
          </a:p>
          <a:p>
            <a:pPr marL="171450" indent="-171450" algn="just">
              <a:buFont typeface="Arial"/>
              <a:buChar char="•"/>
            </a:pPr>
            <a:r>
              <a:rPr lang="es-MX" sz="1200"/>
              <a:t>Cada proyecto debe ser dirigido por un</a:t>
            </a:r>
            <a:r>
              <a:rPr lang="es-MX" sz="1200" b="1"/>
              <a:t> estudiante  regular o que haya egresado hace máximo 2 años</a:t>
            </a:r>
            <a:r>
              <a:rPr lang="es-MX" sz="1200"/>
              <a:t>. (El estudiante puede ser de pregrado o posgrado) </a:t>
            </a:r>
          </a:p>
          <a:p>
            <a:pPr algn="just"/>
            <a:endParaRPr lang="es-MX" sz="1200"/>
          </a:p>
          <a:p>
            <a:pPr marL="171450" indent="-171450" algn="just">
              <a:buFont typeface="Arial"/>
              <a:buChar char="•"/>
            </a:pPr>
            <a:r>
              <a:rPr lang="es-MX" sz="1200"/>
              <a:t>Los proyectos deben tener resultados ya logrados y abordar por lo menos uno de los </a:t>
            </a:r>
            <a:r>
              <a:rPr lang="es-MX" sz="1200" b="1"/>
              <a:t>objetivos de desarrollo sustentable (ODS) de las Naciones Unidos.</a:t>
            </a:r>
          </a:p>
          <a:p>
            <a:pPr marL="228600" indent="-228600">
              <a:buFont typeface="Arial"/>
              <a:buChar char="•"/>
            </a:pPr>
            <a:endParaRPr lang="es-MX" sz="1200" b="1"/>
          </a:p>
          <a:p>
            <a:r>
              <a:rPr lang="es-ES" sz="1400" b="1">
                <a:solidFill>
                  <a:srgbClr val="2F7FE2"/>
                </a:solidFill>
              </a:rPr>
              <a:t>POSTULACIÓN</a:t>
            </a:r>
            <a:br>
              <a:rPr lang="es-MX" sz="1200" b="1"/>
            </a:br>
            <a:r>
              <a:rPr lang="es-MX" sz="1200" b="1"/>
              <a:t>Enviar un email a </a:t>
            </a:r>
            <a:r>
              <a:rPr lang="es-MX" sz="1200" b="1">
                <a:hlinkClick r:id="rId4"/>
              </a:rPr>
              <a:t>formación.global@uc.cl</a:t>
            </a:r>
            <a:r>
              <a:rPr lang="es-MX" sz="1200" b="1"/>
              <a:t> </a:t>
            </a:r>
            <a:r>
              <a:rPr lang="es-MX" sz="1200"/>
              <a:t>con  la presentación de proyecto en no más de 200 palabras que incluya:</a:t>
            </a:r>
          </a:p>
          <a:p>
            <a:pPr marL="742950" lvl="1" indent="-285750">
              <a:buFont typeface="Courier New" panose="020B0604020202020204" pitchFamily="34" charset="0"/>
              <a:buChar char="o"/>
            </a:pPr>
            <a:r>
              <a:rPr lang="es-MX" sz="1200"/>
              <a:t>Nombre de los participantes</a:t>
            </a:r>
          </a:p>
          <a:p>
            <a:pPr marL="742950" lvl="1" indent="-285750">
              <a:buFont typeface="Courier New" panose="020B0604020202020204" pitchFamily="34" charset="0"/>
              <a:buChar char="o"/>
            </a:pPr>
            <a:r>
              <a:rPr lang="es-MX" sz="1200"/>
              <a:t>Resumen proyecto (ODS, público objetivo, problemática, potencial solución)</a:t>
            </a:r>
          </a:p>
          <a:p>
            <a:pPr marL="742950" lvl="1" indent="-285750">
              <a:buFont typeface="Courier New" panose="020B0604020202020204" pitchFamily="34" charset="0"/>
              <a:buChar char="o"/>
            </a:pPr>
            <a:r>
              <a:rPr lang="es-MX" sz="1200"/>
              <a:t>Impacto del proyecto realizado a la fecha</a:t>
            </a:r>
            <a:br>
              <a:rPr lang="es-MX" sz="1200">
                <a:highlight>
                  <a:srgbClr val="00FFFF"/>
                </a:highlight>
              </a:rPr>
            </a:br>
            <a:endParaRPr lang="es-MX" sz="1200">
              <a:highlight>
                <a:srgbClr val="00FFFF"/>
              </a:highlight>
            </a:endParaRPr>
          </a:p>
          <a:p>
            <a:endParaRPr lang="es-MX" sz="1200" b="1">
              <a:ea typeface="+mn-lt"/>
              <a:cs typeface="+mn-lt"/>
            </a:endParaRPr>
          </a:p>
          <a:p>
            <a:endParaRPr lang="es-MX" sz="1100"/>
          </a:p>
          <a:p>
            <a:pPr marL="285750" indent="-285750">
              <a:buFont typeface="Arial"/>
              <a:buChar char="•"/>
            </a:pPr>
            <a:endParaRPr lang="es-MX" sz="1100"/>
          </a:p>
          <a:p>
            <a:pPr marL="285750" indent="-285750">
              <a:buFont typeface="Arial"/>
              <a:buChar char="•"/>
            </a:pPr>
            <a:endParaRPr lang="es-MX" sz="110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D81D5DA2-CE94-2047-CA48-0B1759F719F4}"/>
              </a:ext>
            </a:extLst>
          </p:cNvPr>
          <p:cNvSpPr txBox="1"/>
          <p:nvPr/>
        </p:nvSpPr>
        <p:spPr>
          <a:xfrm>
            <a:off x="266642" y="3274298"/>
            <a:ext cx="2991403" cy="3323987"/>
          </a:xfrm>
          <a:prstGeom prst="rect">
            <a:avLst/>
          </a:prstGeom>
          <a:noFill/>
          <a:effectLst/>
        </p:spPr>
        <p:txBody>
          <a:bodyPr wrap="square" lIns="91440" tIns="45720" rIns="91440" bIns="45720" rtlCol="0" anchor="t">
            <a:spAutoFit/>
          </a:bodyPr>
          <a:lstStyle/>
          <a:p>
            <a:pPr algn="just"/>
            <a:r>
              <a:rPr lang="es-MX" sz="1400" b="1">
                <a:solidFill>
                  <a:srgbClr val="2F7FE2"/>
                </a:solidFill>
              </a:rPr>
              <a:t>RISE (Real </a:t>
            </a:r>
            <a:r>
              <a:rPr lang="es-MX" sz="1400" b="1" err="1">
                <a:solidFill>
                  <a:srgbClr val="2F7FE2"/>
                </a:solidFill>
              </a:rPr>
              <a:t>Impact</a:t>
            </a:r>
            <a:r>
              <a:rPr lang="es-MX" sz="1400" b="1">
                <a:solidFill>
                  <a:srgbClr val="2F7FE2"/>
                </a:solidFill>
              </a:rPr>
              <a:t> </a:t>
            </a:r>
            <a:r>
              <a:rPr lang="es-MX" sz="1400" b="1" err="1">
                <a:solidFill>
                  <a:srgbClr val="2F7FE2"/>
                </a:solidFill>
              </a:rPr>
              <a:t>on</a:t>
            </a:r>
            <a:r>
              <a:rPr lang="es-MX" sz="1400" b="1">
                <a:solidFill>
                  <a:srgbClr val="2F7FE2"/>
                </a:solidFill>
              </a:rPr>
              <a:t> </a:t>
            </a:r>
            <a:r>
              <a:rPr lang="es-MX" sz="1400" b="1" err="1">
                <a:solidFill>
                  <a:srgbClr val="2F7FE2"/>
                </a:solidFill>
              </a:rPr>
              <a:t>Society</a:t>
            </a:r>
            <a:r>
              <a:rPr lang="es-MX" sz="1400" b="1">
                <a:solidFill>
                  <a:srgbClr val="2F7FE2"/>
                </a:solidFill>
              </a:rPr>
              <a:t> and </a:t>
            </a:r>
            <a:r>
              <a:rPr lang="es-MX" sz="1400" b="1" err="1">
                <a:solidFill>
                  <a:srgbClr val="2F7FE2"/>
                </a:solidFill>
              </a:rPr>
              <a:t>Environment</a:t>
            </a:r>
            <a:r>
              <a:rPr lang="es-MX" sz="1400" b="1">
                <a:solidFill>
                  <a:srgbClr val="2F7FE2"/>
                </a:solidFill>
              </a:rPr>
              <a:t>)</a:t>
            </a:r>
            <a:r>
              <a:rPr lang="es-MX" sz="1400">
                <a:solidFill>
                  <a:srgbClr val="2F7FE2"/>
                </a:solidFill>
              </a:rPr>
              <a:t> es un concurso destinado a difundir proyectos o iniciativas de estudiantes en áreas como la sostenibilidad y la innovación social. Busca acelerar la visibilidad y el impacto de los proyectos liderados por estudiantes, conectándolos con una red de expertos del mundo académico y de la industria. Los finalistas reciben asesoría por especialistas de la red, participan en talleres. Además,  concursan por el premio de USD 2000 de apoyo para su proyecto. </a:t>
            </a:r>
            <a:endParaRPr lang="es-ES" sz="1400">
              <a:solidFill>
                <a:srgbClr val="000000"/>
              </a:solidFill>
            </a:endParaRPr>
          </a:p>
        </p:txBody>
      </p:sp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E80D3A63-9ACA-8E0A-0DED-3DCC6E58506C}"/>
              </a:ext>
            </a:extLst>
          </p:cNvPr>
          <p:cNvSpPr/>
          <p:nvPr/>
        </p:nvSpPr>
        <p:spPr>
          <a:xfrm>
            <a:off x="7766388" y="5889339"/>
            <a:ext cx="4151456" cy="269329"/>
          </a:xfrm>
          <a:prstGeom prst="roundRect">
            <a:avLst>
              <a:gd name="adj" fmla="val 201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s-MX" sz="1400" b="1">
                <a:solidFill>
                  <a:srgbClr val="2F7FE2"/>
                </a:solidFill>
                <a:latin typeface="Aptos"/>
              </a:rPr>
              <a:t>   </a:t>
            </a:r>
            <a:r>
              <a:rPr lang="es-MX" sz="1400" b="1" baseline="0">
                <a:solidFill>
                  <a:srgbClr val="2F7FE2"/>
                </a:solidFill>
                <a:latin typeface="Aptos"/>
              </a:rPr>
              <a:t>MÁS INFORMACIÓN </a:t>
            </a:r>
            <a:r>
              <a:rPr lang="es-MX" sz="1400" b="1" u="sng" strike="noStrike" baseline="0">
                <a:solidFill>
                  <a:srgbClr val="467886"/>
                </a:solidFill>
                <a:latin typeface="Aptos"/>
                <a:ea typeface="Segoe UI"/>
                <a:cs typeface="Segoe UI"/>
                <a:hlinkClick r:id="rId5"/>
              </a:rPr>
              <a:t>AQUÍ</a:t>
            </a:r>
            <a:endParaRPr lang="es-CL"/>
          </a:p>
        </p:txBody>
      </p:sp>
      <p:sp>
        <p:nvSpPr>
          <p:cNvPr id="23" name="Rectángulo: esquinas redondeadas 22">
            <a:extLst>
              <a:ext uri="{FF2B5EF4-FFF2-40B4-BE49-F238E27FC236}">
                <a16:creationId xmlns:a16="http://schemas.microsoft.com/office/drawing/2014/main" id="{0ECD3FE6-4C1E-09D4-9C5B-C262EE533A11}"/>
              </a:ext>
            </a:extLst>
          </p:cNvPr>
          <p:cNvSpPr/>
          <p:nvPr/>
        </p:nvSpPr>
        <p:spPr>
          <a:xfrm>
            <a:off x="7760243" y="6244506"/>
            <a:ext cx="4163746" cy="289743"/>
          </a:xfrm>
          <a:prstGeom prst="roundRect">
            <a:avLst>
              <a:gd name="adj" fmla="val 201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s-MX" sz="1400" b="1">
                <a:solidFill>
                  <a:srgbClr val="2F7FE2"/>
                </a:solidFill>
                <a:latin typeface="Aptos"/>
              </a:rPr>
              <a:t>   </a:t>
            </a:r>
            <a:r>
              <a:rPr lang="es-MX" sz="1400" b="1" baseline="0">
                <a:solidFill>
                  <a:srgbClr val="2F7FE2"/>
                </a:solidFill>
                <a:latin typeface="Aptos"/>
              </a:rPr>
              <a:t>CONOCE LA EXPERIENCIA DE </a:t>
            </a:r>
            <a:r>
              <a:rPr lang="es-MX" sz="1400" b="1">
                <a:solidFill>
                  <a:srgbClr val="2F7FE2"/>
                </a:solidFill>
                <a:latin typeface="Aptos"/>
              </a:rPr>
              <a:t>LA UC </a:t>
            </a:r>
            <a:r>
              <a:rPr lang="es-MX" sz="1400" b="1" u="sng" strike="noStrike" baseline="0">
                <a:solidFill>
                  <a:srgbClr val="467886"/>
                </a:solidFill>
                <a:latin typeface="Aptos"/>
                <a:ea typeface="Segoe UI"/>
                <a:cs typeface="Segoe UI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AQUÍ</a:t>
            </a:r>
            <a:endParaRPr lang="es-CL">
              <a:hlinkClick r:id="rId6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pic>
        <p:nvPicPr>
          <p:cNvPr id="5" name="Imagen 4" descr="Código QR&#10;&#10;El contenido generado por IA puede ser incorrecto.">
            <a:extLst>
              <a:ext uri="{FF2B5EF4-FFF2-40B4-BE49-F238E27FC236}">
                <a16:creationId xmlns:a16="http://schemas.microsoft.com/office/drawing/2014/main" id="{AA57E8B9-F109-CB4C-2A19-5C9A50EA0D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97230" y="5458675"/>
            <a:ext cx="1304768" cy="1330787"/>
          </a:xfrm>
          <a:prstGeom prst="rect">
            <a:avLst/>
          </a:prstGeom>
        </p:spPr>
      </p:pic>
      <p:pic>
        <p:nvPicPr>
          <p:cNvPr id="12" name="Picture 2" descr="Universitas 21 | Birmingham">
            <a:extLst>
              <a:ext uri="{FF2B5EF4-FFF2-40B4-BE49-F238E27FC236}">
                <a16:creationId xmlns:a16="http://schemas.microsoft.com/office/drawing/2014/main" id="{08E36B3E-F772-B173-C737-E7B391709C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11" b="22390"/>
          <a:stretch>
            <a:fillRect/>
          </a:stretch>
        </p:blipFill>
        <p:spPr bwMode="auto">
          <a:xfrm>
            <a:off x="269170" y="1622404"/>
            <a:ext cx="2981324" cy="1485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ángulo: esquinas redondeadas 15">
            <a:extLst>
              <a:ext uri="{FF2B5EF4-FFF2-40B4-BE49-F238E27FC236}">
                <a16:creationId xmlns:a16="http://schemas.microsoft.com/office/drawing/2014/main" id="{03EB1023-3F1D-DBC8-97C7-4274172439A1}"/>
              </a:ext>
            </a:extLst>
          </p:cNvPr>
          <p:cNvSpPr/>
          <p:nvPr/>
        </p:nvSpPr>
        <p:spPr>
          <a:xfrm>
            <a:off x="230383" y="353946"/>
            <a:ext cx="5573176" cy="1002536"/>
          </a:xfrm>
          <a:prstGeom prst="roundRect">
            <a:avLst>
              <a:gd name="adj" fmla="val 995"/>
            </a:avLst>
          </a:prstGeom>
          <a:solidFill>
            <a:srgbClr val="2F7FE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1" name="CuadroTexto 16">
            <a:extLst>
              <a:ext uri="{FF2B5EF4-FFF2-40B4-BE49-F238E27FC236}">
                <a16:creationId xmlns:a16="http://schemas.microsoft.com/office/drawing/2014/main" id="{DFAF6E7C-A705-14D5-CFCC-EB2069056BE5}"/>
              </a:ext>
            </a:extLst>
          </p:cNvPr>
          <p:cNvSpPr txBox="1"/>
          <p:nvPr/>
        </p:nvSpPr>
        <p:spPr>
          <a:xfrm>
            <a:off x="482289" y="686747"/>
            <a:ext cx="5347527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b="1">
                <a:solidFill>
                  <a:schemeClr val="bg1"/>
                </a:solidFill>
                <a:ea typeface="Calibri"/>
                <a:cs typeface="Times New Roman"/>
              </a:rPr>
              <a:t>UNIVERSITAS 21: RISE SHOWCASE AND AWARDS</a:t>
            </a:r>
            <a:endParaRPr lang="es-CL" b="1">
              <a:solidFill>
                <a:schemeClr val="bg1"/>
              </a:solidFill>
              <a:latin typeface="Aptos"/>
              <a:ea typeface="Calibri"/>
              <a:cs typeface="Times New Roman"/>
            </a:endParaRPr>
          </a:p>
        </p:txBody>
      </p:sp>
      <p:cxnSp>
        <p:nvCxnSpPr>
          <p:cNvPr id="25" name="Conector recto 17">
            <a:extLst>
              <a:ext uri="{FF2B5EF4-FFF2-40B4-BE49-F238E27FC236}">
                <a16:creationId xmlns:a16="http://schemas.microsoft.com/office/drawing/2014/main" id="{EE1E6B44-190E-20C3-A7B2-E6BFBD8B7A00}"/>
              </a:ext>
            </a:extLst>
          </p:cNvPr>
          <p:cNvCxnSpPr>
            <a:cxnSpLocks/>
          </p:cNvCxnSpPr>
          <p:nvPr/>
        </p:nvCxnSpPr>
        <p:spPr bwMode="auto">
          <a:xfrm>
            <a:off x="445070" y="609803"/>
            <a:ext cx="0" cy="469187"/>
          </a:xfrm>
          <a:prstGeom prst="line">
            <a:avLst/>
          </a:prstGeom>
          <a:solidFill>
            <a:srgbClr val="00B8FF"/>
          </a:solidFill>
          <a:ln w="38100" cap="flat" cmpd="sng" algn="ctr">
            <a:solidFill>
              <a:srgbClr val="B5D2F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5780181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3AAE01-9E65-B383-8259-5AEC4074D9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 descr="Una torre de un edificio&#10;&#10;El contenido generado por IA puede ser incorrecto.">
            <a:extLst>
              <a:ext uri="{FF2B5EF4-FFF2-40B4-BE49-F238E27FC236}">
                <a16:creationId xmlns:a16="http://schemas.microsoft.com/office/drawing/2014/main" id="{5D2D54EB-9B39-8FB6-E7C6-6B7E1C3383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80" t="11110" r="42047" b="51199"/>
          <a:stretch>
            <a:fillRect/>
          </a:stretch>
        </p:blipFill>
        <p:spPr>
          <a:xfrm>
            <a:off x="-229014" y="-71130"/>
            <a:ext cx="12660195" cy="7000259"/>
          </a:xfrm>
          <a:prstGeom prst="rect">
            <a:avLst/>
          </a:prstGeom>
        </p:spPr>
      </p:pic>
      <p:grpSp>
        <p:nvGrpSpPr>
          <p:cNvPr id="3" name="Grupo 2">
            <a:extLst>
              <a:ext uri="{FF2B5EF4-FFF2-40B4-BE49-F238E27FC236}">
                <a16:creationId xmlns:a16="http://schemas.microsoft.com/office/drawing/2014/main" id="{3C85E565-48AE-BA08-AC20-5A0AFA1FC210}"/>
              </a:ext>
            </a:extLst>
          </p:cNvPr>
          <p:cNvGrpSpPr/>
          <p:nvPr/>
        </p:nvGrpSpPr>
        <p:grpSpPr>
          <a:xfrm>
            <a:off x="-4497" y="316848"/>
            <a:ext cx="3572177" cy="675516"/>
            <a:chOff x="5386516" y="761126"/>
            <a:chExt cx="6478972" cy="909195"/>
          </a:xfrm>
        </p:grpSpPr>
        <p:sp>
          <p:nvSpPr>
            <p:cNvPr id="16" name="Rectángulo: esquinas redondeadas 15">
              <a:extLst>
                <a:ext uri="{FF2B5EF4-FFF2-40B4-BE49-F238E27FC236}">
                  <a16:creationId xmlns:a16="http://schemas.microsoft.com/office/drawing/2014/main" id="{471DCE0A-9160-14BD-6A79-3746368D1B18}"/>
                </a:ext>
              </a:extLst>
            </p:cNvPr>
            <p:cNvSpPr/>
            <p:nvPr/>
          </p:nvSpPr>
          <p:spPr>
            <a:xfrm>
              <a:off x="5386516" y="761126"/>
              <a:ext cx="6293399" cy="901586"/>
            </a:xfrm>
            <a:prstGeom prst="roundRect">
              <a:avLst>
                <a:gd name="adj" fmla="val 995"/>
              </a:avLst>
            </a:prstGeom>
            <a:solidFill>
              <a:srgbClr val="2F7FE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17" name="CuadroTexto 16">
              <a:extLst>
                <a:ext uri="{FF2B5EF4-FFF2-40B4-BE49-F238E27FC236}">
                  <a16:creationId xmlns:a16="http://schemas.microsoft.com/office/drawing/2014/main" id="{7AF801B2-6B78-686C-6B6E-EFD7364E48FC}"/>
                </a:ext>
              </a:extLst>
            </p:cNvPr>
            <p:cNvSpPr txBox="1"/>
            <p:nvPr/>
          </p:nvSpPr>
          <p:spPr>
            <a:xfrm>
              <a:off x="5851065" y="975683"/>
              <a:ext cx="6014423" cy="694638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algn="just"/>
              <a:r>
                <a:rPr lang="es-CL" b="1">
                  <a:solidFill>
                    <a:schemeClr val="bg1"/>
                  </a:solidFill>
                  <a:latin typeface="Aptos"/>
                  <a:ea typeface="Calibri"/>
                  <a:cs typeface="Times New Roman"/>
                </a:rPr>
                <a:t>CHINA LATAM CHALLENGE</a:t>
              </a:r>
              <a:endParaRPr lang="es-ES">
                <a:solidFill>
                  <a:schemeClr val="bg1"/>
                </a:solidFill>
              </a:endParaRPr>
            </a:p>
          </p:txBody>
        </p:sp>
        <p:cxnSp>
          <p:nvCxnSpPr>
            <p:cNvPr id="18" name="Conector recto 17">
              <a:extLst>
                <a:ext uri="{FF2B5EF4-FFF2-40B4-BE49-F238E27FC236}">
                  <a16:creationId xmlns:a16="http://schemas.microsoft.com/office/drawing/2014/main" id="{0BD6EB47-2CBB-86F2-FB2E-16F8260EE2B9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712962" y="1010488"/>
              <a:ext cx="0" cy="421941"/>
            </a:xfrm>
            <a:prstGeom prst="line">
              <a:avLst/>
            </a:prstGeom>
            <a:solidFill>
              <a:srgbClr val="00B8FF"/>
            </a:solidFill>
            <a:ln w="38100" cap="flat" cmpd="sng" algn="ctr">
              <a:solidFill>
                <a:srgbClr val="B5D2F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4" name="CuadroTexto 13">
            <a:extLst>
              <a:ext uri="{FF2B5EF4-FFF2-40B4-BE49-F238E27FC236}">
                <a16:creationId xmlns:a16="http://schemas.microsoft.com/office/drawing/2014/main" id="{316DF389-DD54-1E59-6B67-C09473947964}"/>
              </a:ext>
            </a:extLst>
          </p:cNvPr>
          <p:cNvSpPr txBox="1"/>
          <p:nvPr/>
        </p:nvSpPr>
        <p:spPr>
          <a:xfrm>
            <a:off x="110246" y="2916128"/>
            <a:ext cx="3071685" cy="2886955"/>
          </a:xfrm>
          <a:prstGeom prst="rect">
            <a:avLst/>
          </a:prstGeom>
          <a:noFill/>
          <a:effectLst/>
        </p:spPr>
        <p:txBody>
          <a:bodyPr wrap="square" lIns="91440" tIns="45720" rIns="91440" bIns="45720" rtlCol="0" anchor="t">
            <a:spAutoFit/>
          </a:bodyPr>
          <a:lstStyle/>
          <a:p>
            <a:pPr algn="just"/>
            <a:r>
              <a:rPr lang="es-CL" sz="1400" err="1">
                <a:solidFill>
                  <a:srgbClr val="2F7FE2"/>
                </a:solidFill>
              </a:rPr>
              <a:t>Challenge</a:t>
            </a:r>
            <a:r>
              <a:rPr lang="es-CL" sz="1400">
                <a:solidFill>
                  <a:srgbClr val="2F7FE2"/>
                </a:solidFill>
              </a:rPr>
              <a:t> que se enfoca en la lucha contra la pobreza. A través del programa </a:t>
            </a:r>
            <a:r>
              <a:rPr lang="es-CL" sz="1400" b="1">
                <a:solidFill>
                  <a:srgbClr val="2F7FE2"/>
                </a:solidFill>
              </a:rPr>
              <a:t>“</a:t>
            </a:r>
            <a:r>
              <a:rPr lang="es-CL" sz="1400" b="1" err="1">
                <a:solidFill>
                  <a:srgbClr val="2F7FE2"/>
                </a:solidFill>
              </a:rPr>
              <a:t>Poverty</a:t>
            </a:r>
            <a:r>
              <a:rPr lang="es-CL" sz="1400" b="1">
                <a:solidFill>
                  <a:srgbClr val="2F7FE2"/>
                </a:solidFill>
              </a:rPr>
              <a:t> </a:t>
            </a:r>
            <a:r>
              <a:rPr lang="es-CL" sz="1400" b="1" err="1">
                <a:solidFill>
                  <a:srgbClr val="2F7FE2"/>
                </a:solidFill>
              </a:rPr>
              <a:t>Alleviation</a:t>
            </a:r>
            <a:r>
              <a:rPr lang="es-CL" sz="1400" b="1">
                <a:solidFill>
                  <a:srgbClr val="2F7FE2"/>
                </a:solidFill>
              </a:rPr>
              <a:t> </a:t>
            </a:r>
            <a:r>
              <a:rPr lang="es-CL" sz="1400" b="1" err="1">
                <a:solidFill>
                  <a:srgbClr val="2F7FE2"/>
                </a:solidFill>
              </a:rPr>
              <a:t>Challenge</a:t>
            </a:r>
            <a:r>
              <a:rPr lang="es-CL" sz="1400" b="1">
                <a:solidFill>
                  <a:srgbClr val="2F7FE2"/>
                </a:solidFill>
              </a:rPr>
              <a:t>” </a:t>
            </a:r>
            <a:r>
              <a:rPr lang="es-CL" sz="1400">
                <a:solidFill>
                  <a:srgbClr val="2F7FE2"/>
                </a:solidFill>
              </a:rPr>
              <a:t>de la </a:t>
            </a:r>
            <a:r>
              <a:rPr lang="es-CL" sz="1400" b="1">
                <a:solidFill>
                  <a:srgbClr val="2F7FE2"/>
                </a:solidFill>
              </a:rPr>
              <a:t>Universidad de </a:t>
            </a:r>
            <a:r>
              <a:rPr lang="es-CL" sz="1400" b="1" err="1">
                <a:solidFill>
                  <a:srgbClr val="2F7FE2"/>
                </a:solidFill>
              </a:rPr>
              <a:t>Tsinghua</a:t>
            </a:r>
            <a:r>
              <a:rPr lang="es-CL" sz="1400" b="1">
                <a:solidFill>
                  <a:srgbClr val="2F7FE2"/>
                </a:solidFill>
              </a:rPr>
              <a:t> junto a la UC</a:t>
            </a:r>
            <a:r>
              <a:rPr lang="es-CL" sz="1400">
                <a:solidFill>
                  <a:srgbClr val="2F7FE2"/>
                </a:solidFill>
              </a:rPr>
              <a:t>, jóvenes de ambos continentes trabajan juntos para proponer soluciones innovadoras, fortalecer sus competencias globales y promover un desarrollo más inclusivo y sostenible. Los equipos ganadores realizan una pasantía corta en la Universidad de </a:t>
            </a:r>
            <a:r>
              <a:rPr lang="es-CL" sz="1400" err="1">
                <a:solidFill>
                  <a:srgbClr val="2F7FE2"/>
                </a:solidFill>
              </a:rPr>
              <a:t>Tsinghua</a:t>
            </a:r>
            <a:r>
              <a:rPr lang="es-CL" sz="1400">
                <a:solidFill>
                  <a:srgbClr val="2F7FE2"/>
                </a:solidFill>
              </a:rPr>
              <a:t>.</a:t>
            </a:r>
            <a:endParaRPr lang="es-ES" sz="1400"/>
          </a:p>
        </p:txBody>
      </p:sp>
      <p:grpSp>
        <p:nvGrpSpPr>
          <p:cNvPr id="9" name="Grupo 8">
            <a:extLst>
              <a:ext uri="{FF2B5EF4-FFF2-40B4-BE49-F238E27FC236}">
                <a16:creationId xmlns:a16="http://schemas.microsoft.com/office/drawing/2014/main" id="{61959473-6DB7-8D74-55BC-558C52DAA493}"/>
              </a:ext>
            </a:extLst>
          </p:cNvPr>
          <p:cNvGrpSpPr/>
          <p:nvPr/>
        </p:nvGrpSpPr>
        <p:grpSpPr>
          <a:xfrm>
            <a:off x="7717704" y="304572"/>
            <a:ext cx="4477617" cy="6363150"/>
            <a:chOff x="3900054" y="1954624"/>
            <a:chExt cx="3984077" cy="3337812"/>
          </a:xfrm>
        </p:grpSpPr>
        <p:sp>
          <p:nvSpPr>
            <p:cNvPr id="10" name="Rectángulo: esquinas redondeadas 9">
              <a:extLst>
                <a:ext uri="{FF2B5EF4-FFF2-40B4-BE49-F238E27FC236}">
                  <a16:creationId xmlns:a16="http://schemas.microsoft.com/office/drawing/2014/main" id="{8A8137E2-E0B2-C3D8-C432-477BA1419A5B}"/>
                </a:ext>
              </a:extLst>
            </p:cNvPr>
            <p:cNvSpPr/>
            <p:nvPr/>
          </p:nvSpPr>
          <p:spPr>
            <a:xfrm>
              <a:off x="3900054" y="1954624"/>
              <a:ext cx="3984077" cy="3337812"/>
            </a:xfrm>
            <a:prstGeom prst="roundRect">
              <a:avLst>
                <a:gd name="adj" fmla="val 201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384AC71D-F1A8-F2E1-F792-D6ABA4E96D4C}"/>
                </a:ext>
              </a:extLst>
            </p:cNvPr>
            <p:cNvSpPr txBox="1"/>
            <p:nvPr/>
          </p:nvSpPr>
          <p:spPr>
            <a:xfrm>
              <a:off x="4016923" y="2098963"/>
              <a:ext cx="3706090" cy="523220"/>
            </a:xfrm>
            <a:prstGeom prst="rect">
              <a:avLst/>
            </a:prstGeom>
            <a:noFill/>
            <a:effectLst/>
          </p:spPr>
          <p:txBody>
            <a:bodyPr wrap="square" lIns="91440" tIns="45720" rIns="91440" bIns="45720" rtlCol="0" anchor="t">
              <a:spAutoFit/>
            </a:bodyPr>
            <a:lstStyle/>
            <a:p>
              <a:endParaRPr lang="es-ES" sz="1400">
                <a:solidFill>
                  <a:srgbClr val="2F7FE2"/>
                </a:solidFill>
              </a:endParaRPr>
            </a:p>
            <a:p>
              <a:endParaRPr lang="es-CL" sz="1400"/>
            </a:p>
          </p:txBody>
        </p:sp>
      </p:grpSp>
      <p:pic>
        <p:nvPicPr>
          <p:cNvPr id="22" name="Imagen 21" descr="Un grupo de personas en el interior de un aeropuerto&#10;&#10;El contenido generado por IA puede ser incorrecto.">
            <a:extLst>
              <a:ext uri="{FF2B5EF4-FFF2-40B4-BE49-F238E27FC236}">
                <a16:creationId xmlns:a16="http://schemas.microsoft.com/office/drawing/2014/main" id="{D1FFB80B-11EF-EA43-6179-15D32D849B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7617" y="415601"/>
            <a:ext cx="4201643" cy="3216512"/>
          </a:xfrm>
          <a:prstGeom prst="rect">
            <a:avLst/>
          </a:prstGeom>
        </p:spPr>
      </p:pic>
      <p:sp>
        <p:nvSpPr>
          <p:cNvPr id="2" name="Rectángulo 5">
            <a:extLst>
              <a:ext uri="{FF2B5EF4-FFF2-40B4-BE49-F238E27FC236}">
                <a16:creationId xmlns:a16="http://schemas.microsoft.com/office/drawing/2014/main" id="{ECE57EC2-D28F-8C99-FCD0-A1C72CCBCF7E}"/>
              </a:ext>
            </a:extLst>
          </p:cNvPr>
          <p:cNvSpPr/>
          <p:nvPr/>
        </p:nvSpPr>
        <p:spPr>
          <a:xfrm>
            <a:off x="118046" y="1131214"/>
            <a:ext cx="3041023" cy="15701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CL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CL"/>
          </a:p>
        </p:txBody>
      </p:sp>
      <p:pic>
        <p:nvPicPr>
          <p:cNvPr id="24" name="Imagen 23" descr="Código QR&#10;&#10;El contenido generado por IA puede ser incorrecto.">
            <a:extLst>
              <a:ext uri="{FF2B5EF4-FFF2-40B4-BE49-F238E27FC236}">
                <a16:creationId xmlns:a16="http://schemas.microsoft.com/office/drawing/2014/main" id="{8CD8F80A-5FC6-8472-7524-37C147B426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362" y="5789693"/>
            <a:ext cx="1210080" cy="1078187"/>
          </a:xfrm>
          <a:prstGeom prst="rect">
            <a:avLst/>
          </a:prstGeom>
        </p:spPr>
      </p:pic>
      <p:pic>
        <p:nvPicPr>
          <p:cNvPr id="13" name="Imagen 12" descr="Un grupo de personas en un salón&#10;&#10;El contenido generado por IA puede ser incorrecto.">
            <a:extLst>
              <a:ext uri="{FF2B5EF4-FFF2-40B4-BE49-F238E27FC236}">
                <a16:creationId xmlns:a16="http://schemas.microsoft.com/office/drawing/2014/main" id="{CB3C95CF-FA7B-089F-09A8-30E65CE476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1" r="3675" b="-3630"/>
          <a:stretch>
            <a:fillRect/>
          </a:stretch>
        </p:blipFill>
        <p:spPr>
          <a:xfrm>
            <a:off x="7864412" y="3835438"/>
            <a:ext cx="4214379" cy="2745484"/>
          </a:xfrm>
          <a:prstGeom prst="rect">
            <a:avLst/>
          </a:prstGeom>
        </p:spPr>
      </p:pic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0835CD49-E40A-2671-1475-6A7E781CACA6}"/>
              </a:ext>
            </a:extLst>
          </p:cNvPr>
          <p:cNvSpPr/>
          <p:nvPr/>
        </p:nvSpPr>
        <p:spPr>
          <a:xfrm>
            <a:off x="3463824" y="305925"/>
            <a:ext cx="4098853" cy="5409543"/>
          </a:xfrm>
          <a:prstGeom prst="roundRect">
            <a:avLst>
              <a:gd name="adj" fmla="val 201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s-ES" sz="1400" b="1">
                <a:solidFill>
                  <a:srgbClr val="2F7FE2"/>
                </a:solidFill>
              </a:rPr>
              <a:t>REQUISTOS</a:t>
            </a:r>
            <a:endParaRPr lang="es-ES" sz="1400">
              <a:solidFill>
                <a:srgbClr val="000000"/>
              </a:solidFill>
            </a:endParaRPr>
          </a:p>
          <a:p>
            <a:pPr marL="171450" indent="-171450">
              <a:spcBef>
                <a:spcPts val="300"/>
              </a:spcBef>
              <a:buFont typeface="Arial,Sans-Serif"/>
              <a:buChar char="•"/>
            </a:pPr>
            <a:r>
              <a:rPr lang="es-MX" sz="1400" b="1">
                <a:solidFill>
                  <a:srgbClr val="000000"/>
                </a:solidFill>
              </a:rPr>
              <a:t>Ser estudiante  regular de cualquier nivel</a:t>
            </a:r>
            <a:r>
              <a:rPr lang="es-MX" sz="1400">
                <a:solidFill>
                  <a:srgbClr val="000000"/>
                </a:solidFill>
              </a:rPr>
              <a:t>. (Pregrado o Posgrado)</a:t>
            </a:r>
            <a:endParaRPr lang="en-US" sz="1400">
              <a:solidFill>
                <a:srgbClr val="000000"/>
              </a:solidFill>
            </a:endParaRPr>
          </a:p>
          <a:p>
            <a:pPr marL="171450" indent="-171450">
              <a:spcBef>
                <a:spcPts val="300"/>
              </a:spcBef>
              <a:buFont typeface="Arial,Sans-Serif"/>
              <a:buChar char="•"/>
            </a:pPr>
            <a:r>
              <a:rPr lang="es-MX" sz="1400">
                <a:solidFill>
                  <a:srgbClr val="000000"/>
                </a:solidFill>
              </a:rPr>
              <a:t>Descargar </a:t>
            </a:r>
            <a:r>
              <a:rPr lang="es-MX" sz="1400" b="1">
                <a:solidFill>
                  <a:srgbClr val="000000"/>
                </a:solidFill>
              </a:rPr>
              <a:t>WeChat</a:t>
            </a:r>
            <a:r>
              <a:rPr lang="es-MX" sz="1400">
                <a:solidFill>
                  <a:srgbClr val="000000"/>
                </a:solidFill>
              </a:rPr>
              <a:t> para comunicarse con los estudiantes internacionales. </a:t>
            </a:r>
            <a:endParaRPr lang="en-US" sz="1400">
              <a:solidFill>
                <a:srgbClr val="000000"/>
              </a:solidFill>
            </a:endParaRPr>
          </a:p>
          <a:p>
            <a:pPr marL="171450" indent="-171450">
              <a:spcBef>
                <a:spcPts val="300"/>
              </a:spcBef>
              <a:buFont typeface="Arial,Sans-Serif"/>
              <a:buChar char="•"/>
            </a:pPr>
            <a:r>
              <a:rPr lang="es-MX" sz="1400">
                <a:solidFill>
                  <a:srgbClr val="000000"/>
                </a:solidFill>
              </a:rPr>
              <a:t>Hablar</a:t>
            </a:r>
            <a:r>
              <a:rPr lang="es-MX" sz="1400" b="1">
                <a:solidFill>
                  <a:srgbClr val="000000"/>
                </a:solidFill>
              </a:rPr>
              <a:t> inglés mínimo nivel intermedio </a:t>
            </a:r>
            <a:r>
              <a:rPr lang="es-MX" sz="1400">
                <a:solidFill>
                  <a:srgbClr val="000000"/>
                </a:solidFill>
              </a:rPr>
              <a:t>(nivel B1 o B2)</a:t>
            </a:r>
            <a:endParaRPr lang="en-US" sz="1400">
              <a:solidFill>
                <a:srgbClr val="000000"/>
              </a:solidFill>
            </a:endParaRPr>
          </a:p>
          <a:p>
            <a:pPr marL="171450" indent="-171450">
              <a:spcBef>
                <a:spcPts val="300"/>
              </a:spcBef>
              <a:buFont typeface="Arial,Sans-Serif"/>
              <a:buChar char="•"/>
            </a:pPr>
            <a:r>
              <a:rPr lang="es-MX" sz="1400">
                <a:solidFill>
                  <a:srgbClr val="000000"/>
                </a:solidFill>
              </a:rPr>
              <a:t>Los proyectos deben abordar por lo menos unos de los objetivos de desarrollo sustentable </a:t>
            </a:r>
            <a:r>
              <a:rPr lang="es-MX" sz="1400" b="1">
                <a:solidFill>
                  <a:srgbClr val="000000"/>
                </a:solidFill>
              </a:rPr>
              <a:t>(ODS)</a:t>
            </a:r>
            <a:r>
              <a:rPr lang="es-MX" sz="1400">
                <a:solidFill>
                  <a:srgbClr val="000000"/>
                </a:solidFill>
              </a:rPr>
              <a:t> de las Naciones Unidos</a:t>
            </a:r>
          </a:p>
          <a:p>
            <a:pPr marL="171450" indent="-171450">
              <a:spcBef>
                <a:spcPts val="300"/>
              </a:spcBef>
              <a:buFont typeface="Arial,Sans-Serif"/>
              <a:buChar char="•"/>
            </a:pPr>
            <a:r>
              <a:rPr lang="es-MX" sz="1400" b="1">
                <a:solidFill>
                  <a:srgbClr val="000000"/>
                </a:solidFill>
              </a:rPr>
              <a:t>Asistencia a reuniones virtuales</a:t>
            </a:r>
            <a:r>
              <a:rPr lang="es-MX" sz="1400">
                <a:solidFill>
                  <a:srgbClr val="000000"/>
                </a:solidFill>
              </a:rPr>
              <a:t> (</a:t>
            </a:r>
            <a:r>
              <a:rPr lang="es-MX" sz="1400" err="1">
                <a:solidFill>
                  <a:srgbClr val="000000"/>
                </a:solidFill>
              </a:rPr>
              <a:t>kickoff</a:t>
            </a:r>
            <a:r>
              <a:rPr lang="es-MX" sz="1400">
                <a:solidFill>
                  <a:srgbClr val="000000"/>
                </a:solidFill>
              </a:rPr>
              <a:t> y charlas)</a:t>
            </a:r>
            <a:endParaRPr lang="en-US" sz="1400">
              <a:solidFill>
                <a:srgbClr val="000000"/>
              </a:solidFill>
            </a:endParaRPr>
          </a:p>
          <a:p>
            <a:pPr marL="171450" indent="-171450">
              <a:spcBef>
                <a:spcPts val="300"/>
              </a:spcBef>
              <a:buFont typeface="Arial,Sans-Serif"/>
              <a:buChar char="•"/>
            </a:pPr>
            <a:r>
              <a:rPr lang="es-MX" sz="1400" b="1">
                <a:solidFill>
                  <a:srgbClr val="000000"/>
                </a:solidFill>
              </a:rPr>
              <a:t>Asistencia a mentorías</a:t>
            </a:r>
            <a:r>
              <a:rPr lang="es-MX" sz="1400">
                <a:solidFill>
                  <a:srgbClr val="000000"/>
                </a:solidFill>
              </a:rPr>
              <a:t> con el resto del equipo. </a:t>
            </a:r>
            <a:endParaRPr lang="en-US" sz="1400">
              <a:solidFill>
                <a:srgbClr val="000000"/>
              </a:solidFill>
            </a:endParaRPr>
          </a:p>
          <a:p>
            <a:pPr marL="171450" indent="-171450">
              <a:spcBef>
                <a:spcPts val="300"/>
              </a:spcBef>
              <a:buFont typeface="Arial,Sans-Serif"/>
              <a:buChar char="•"/>
            </a:pPr>
            <a:r>
              <a:rPr lang="es-MX" sz="1400" b="1">
                <a:solidFill>
                  <a:srgbClr val="000000"/>
                </a:solidFill>
              </a:rPr>
              <a:t>Creación de equipos y trabajo</a:t>
            </a:r>
            <a:r>
              <a:rPr lang="es-MX" sz="1400">
                <a:solidFill>
                  <a:srgbClr val="000000"/>
                </a:solidFill>
              </a:rPr>
              <a:t> continuo durante el programa. </a:t>
            </a:r>
            <a:endParaRPr lang="en-US" sz="1400">
              <a:solidFill>
                <a:srgbClr val="000000"/>
              </a:solidFill>
            </a:endParaRPr>
          </a:p>
          <a:p>
            <a:endParaRPr lang="es-CL" sz="1400">
              <a:solidFill>
                <a:srgbClr val="000000"/>
              </a:solidFill>
            </a:endParaRPr>
          </a:p>
          <a:p>
            <a:r>
              <a:rPr lang="es-ES" sz="1400" b="1">
                <a:solidFill>
                  <a:srgbClr val="2F7FE2"/>
                </a:solidFill>
              </a:rPr>
              <a:t>INSCRIPCIONES</a:t>
            </a:r>
            <a:br>
              <a:rPr lang="es-ES" sz="1400" b="1">
                <a:solidFill>
                  <a:srgbClr val="2F7FE2"/>
                </a:solidFill>
              </a:rPr>
            </a:br>
            <a:r>
              <a:rPr lang="es-ES" sz="1400" b="1">
                <a:solidFill>
                  <a:srgbClr val="2F7FE2"/>
                </a:solidFill>
              </a:rPr>
              <a:t>(diciembre 2025 a marzo 2026) </a:t>
            </a:r>
            <a:endParaRPr lang="es-MX" sz="1200">
              <a:solidFill>
                <a:srgbClr val="000000"/>
              </a:solidFill>
            </a:endParaRPr>
          </a:p>
          <a:p>
            <a:pPr marL="171450" indent="-171450">
              <a:spcBef>
                <a:spcPts val="300"/>
              </a:spcBef>
              <a:buFont typeface="Arial,Sans-Serif"/>
              <a:buChar char="•"/>
            </a:pPr>
            <a:r>
              <a:rPr lang="es-MX" sz="1400">
                <a:solidFill>
                  <a:srgbClr val="000000"/>
                </a:solidFill>
              </a:rPr>
              <a:t>Modo Extracurricular: (formulario por finalizar)</a:t>
            </a:r>
            <a:endParaRPr lang="en-US" sz="1400">
              <a:solidFill>
                <a:srgbClr val="000000"/>
              </a:solidFill>
            </a:endParaRPr>
          </a:p>
          <a:p>
            <a:pPr marL="171450" indent="-171450">
              <a:spcBef>
                <a:spcPts val="300"/>
              </a:spcBef>
              <a:buFont typeface="Arial,Sans-Serif"/>
              <a:buChar char="•"/>
            </a:pPr>
            <a:r>
              <a:rPr lang="es-MX" sz="1400">
                <a:solidFill>
                  <a:srgbClr val="000000"/>
                </a:solidFill>
              </a:rPr>
              <a:t>Cursos 2026 Primer Semestre: </a:t>
            </a:r>
            <a:endParaRPr lang="es-MX" sz="1400" i="1">
              <a:solidFill>
                <a:srgbClr val="000000"/>
              </a:solidFill>
            </a:endParaRPr>
          </a:p>
          <a:p>
            <a:pPr marL="628650" lvl="1" indent="-171450">
              <a:spcBef>
                <a:spcPts val="300"/>
              </a:spcBef>
              <a:buFont typeface="Courier New"/>
              <a:buChar char="o"/>
            </a:pPr>
            <a:r>
              <a:rPr lang="es-MX" sz="1400" b="1">
                <a:solidFill>
                  <a:srgbClr val="000000"/>
                </a:solidFill>
              </a:rPr>
              <a:t>AGL282:</a:t>
            </a:r>
            <a:r>
              <a:rPr lang="es-MX" sz="1400">
                <a:solidFill>
                  <a:srgbClr val="000000"/>
                </a:solidFill>
              </a:rPr>
              <a:t> </a:t>
            </a:r>
            <a:r>
              <a:rPr lang="es-MX" sz="1400" i="1" err="1">
                <a:solidFill>
                  <a:srgbClr val="000000"/>
                </a:solidFill>
              </a:rPr>
              <a:t>Topics</a:t>
            </a:r>
            <a:r>
              <a:rPr lang="es-MX" sz="1400" i="1">
                <a:solidFill>
                  <a:srgbClr val="000000"/>
                </a:solidFill>
              </a:rPr>
              <a:t> in </a:t>
            </a:r>
            <a:r>
              <a:rPr lang="es-MX" sz="1400" i="1" err="1">
                <a:solidFill>
                  <a:srgbClr val="000000"/>
                </a:solidFill>
              </a:rPr>
              <a:t>Research</a:t>
            </a:r>
            <a:r>
              <a:rPr lang="es-MX" sz="1400">
                <a:solidFill>
                  <a:srgbClr val="000000"/>
                </a:solidFill>
              </a:rPr>
              <a:t> (OPR)</a:t>
            </a:r>
          </a:p>
          <a:p>
            <a:pPr marL="628650" lvl="1" indent="-171450">
              <a:spcBef>
                <a:spcPts val="300"/>
              </a:spcBef>
              <a:buFont typeface="Courier New"/>
              <a:buChar char="o"/>
            </a:pPr>
            <a:r>
              <a:rPr lang="es-MX" sz="1400" b="1">
                <a:solidFill>
                  <a:srgbClr val="000000"/>
                </a:solidFill>
              </a:rPr>
              <a:t>IBM3105:</a:t>
            </a:r>
            <a:r>
              <a:rPr lang="es-MX" sz="1400">
                <a:solidFill>
                  <a:srgbClr val="000000"/>
                </a:solidFill>
              </a:rPr>
              <a:t> </a:t>
            </a:r>
            <a:r>
              <a:rPr lang="es-MX" sz="1400" i="1" err="1">
                <a:solidFill>
                  <a:srgbClr val="000000"/>
                </a:solidFill>
              </a:rPr>
              <a:t>Biological</a:t>
            </a:r>
            <a:r>
              <a:rPr lang="es-MX" sz="1400" i="1">
                <a:solidFill>
                  <a:srgbClr val="000000"/>
                </a:solidFill>
                <a:ea typeface="+mn-lt"/>
                <a:cs typeface="+mn-lt"/>
              </a:rPr>
              <a:t> and Medical </a:t>
            </a:r>
            <a:r>
              <a:rPr lang="es-MX" sz="1400" i="1" err="1">
                <a:solidFill>
                  <a:srgbClr val="000000"/>
                </a:solidFill>
                <a:ea typeface="+mn-lt"/>
                <a:cs typeface="+mn-lt"/>
              </a:rPr>
              <a:t>Engineering</a:t>
            </a:r>
            <a:r>
              <a:rPr lang="es-MX" sz="1400" i="1">
                <a:solidFill>
                  <a:srgbClr val="000000"/>
                </a:solidFill>
                <a:ea typeface="+mn-lt"/>
                <a:cs typeface="+mn-lt"/>
              </a:rPr>
              <a:t> </a:t>
            </a:r>
            <a:r>
              <a:rPr lang="es-MX" sz="1400" i="1" err="1">
                <a:solidFill>
                  <a:srgbClr val="000000"/>
                </a:solidFill>
                <a:ea typeface="+mn-lt"/>
                <a:cs typeface="+mn-lt"/>
              </a:rPr>
              <a:t>Group</a:t>
            </a:r>
            <a:r>
              <a:rPr lang="es-MX" sz="1400" i="1">
                <a:solidFill>
                  <a:srgbClr val="000000"/>
                </a:solidFill>
                <a:ea typeface="+mn-lt"/>
                <a:cs typeface="+mn-lt"/>
              </a:rPr>
              <a:t> Project</a:t>
            </a:r>
            <a:r>
              <a:rPr lang="es-MX" sz="1400">
                <a:solidFill>
                  <a:srgbClr val="000000"/>
                </a:solidFill>
                <a:ea typeface="+mn-lt"/>
                <a:cs typeface="+mn-lt"/>
              </a:rPr>
              <a:t> (Magister)</a:t>
            </a:r>
            <a:endParaRPr lang="es-MX" sz="1400" i="1">
              <a:solidFill>
                <a:srgbClr val="000000"/>
              </a:solidFill>
            </a:endParaRPr>
          </a:p>
        </p:txBody>
      </p:sp>
      <p:sp>
        <p:nvSpPr>
          <p:cNvPr id="23" name="Rectángulo: esquinas redondeadas 22">
            <a:extLst>
              <a:ext uri="{FF2B5EF4-FFF2-40B4-BE49-F238E27FC236}">
                <a16:creationId xmlns:a16="http://schemas.microsoft.com/office/drawing/2014/main" id="{261AAA51-8973-E983-C072-17AE99195335}"/>
              </a:ext>
            </a:extLst>
          </p:cNvPr>
          <p:cNvSpPr/>
          <p:nvPr/>
        </p:nvSpPr>
        <p:spPr>
          <a:xfrm>
            <a:off x="3670093" y="8126217"/>
            <a:ext cx="3611489" cy="15507629"/>
          </a:xfrm>
          <a:prstGeom prst="roundRect">
            <a:avLst>
              <a:gd name="adj" fmla="val 201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s-CL"/>
          </a:p>
        </p:txBody>
      </p:sp>
      <p:pic>
        <p:nvPicPr>
          <p:cNvPr id="19" name="Imagen 18" descr="Download Tsinghua University (Qinghua, THU) Logo in SVG ...">
            <a:extLst>
              <a:ext uri="{FF2B5EF4-FFF2-40B4-BE49-F238E27FC236}">
                <a16:creationId xmlns:a16="http://schemas.microsoft.com/office/drawing/2014/main" id="{6BB8CC74-A9D1-EA89-38A1-93591DCA8F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099" y="811019"/>
            <a:ext cx="3346050" cy="2301117"/>
          </a:xfrm>
          <a:prstGeom prst="rect">
            <a:avLst/>
          </a:prstGeom>
        </p:spPr>
      </p:pic>
      <p:sp>
        <p:nvSpPr>
          <p:cNvPr id="8" name="Rectángulo: esquinas redondeadas 5">
            <a:extLst>
              <a:ext uri="{FF2B5EF4-FFF2-40B4-BE49-F238E27FC236}">
                <a16:creationId xmlns:a16="http://schemas.microsoft.com/office/drawing/2014/main" id="{AAAF3C96-31A9-4C0E-416E-D2CA9BCB6BC1}"/>
              </a:ext>
            </a:extLst>
          </p:cNvPr>
          <p:cNvSpPr/>
          <p:nvPr/>
        </p:nvSpPr>
        <p:spPr>
          <a:xfrm>
            <a:off x="3469051" y="5794747"/>
            <a:ext cx="2772509" cy="422148"/>
          </a:xfrm>
          <a:prstGeom prst="roundRect">
            <a:avLst>
              <a:gd name="adj" fmla="val 201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s-MX" sz="1400" b="1" baseline="0">
                <a:solidFill>
                  <a:srgbClr val="2F7FE2"/>
                </a:solidFill>
                <a:latin typeface="Aptos"/>
              </a:rPr>
              <a:t>MÁS INFORMACIÓN </a:t>
            </a:r>
            <a:r>
              <a:rPr lang="es-MX" sz="1400" b="1" u="sng" strike="noStrike" baseline="0">
                <a:solidFill>
                  <a:srgbClr val="467886"/>
                </a:solidFill>
                <a:latin typeface="Aptos"/>
                <a:ea typeface="Segoe UI"/>
                <a:cs typeface="Segoe UI"/>
                <a:hlinkClick r:id="rId7"/>
              </a:rPr>
              <a:t>AQUÍ</a:t>
            </a:r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9829308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F7FE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848617D-1BCF-4808-B105-4B1208EAFE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uadroTexto 13">
            <a:extLst>
              <a:ext uri="{FF2B5EF4-FFF2-40B4-BE49-F238E27FC236}">
                <a16:creationId xmlns:a16="http://schemas.microsoft.com/office/drawing/2014/main" id="{8A8B358F-F37F-28AF-6757-7546C7CCA831}"/>
              </a:ext>
            </a:extLst>
          </p:cNvPr>
          <p:cNvSpPr txBox="1"/>
          <p:nvPr/>
        </p:nvSpPr>
        <p:spPr>
          <a:xfrm>
            <a:off x="598875" y="765033"/>
            <a:ext cx="6350145" cy="1569660"/>
          </a:xfrm>
          <a:prstGeom prst="rect">
            <a:avLst/>
          </a:prstGeom>
          <a:noFill/>
          <a:effectLst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MX" sz="4800" b="1">
                <a:solidFill>
                  <a:schemeClr val="bg1"/>
                </a:solidFill>
                <a:latin typeface="Aptos"/>
              </a:rPr>
              <a:t>PROGRAMAS </a:t>
            </a:r>
          </a:p>
          <a:p>
            <a:endParaRPr lang="es-CL" sz="48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9E097C1-CCE1-6954-3791-95A717E3BC0E}"/>
              </a:ext>
            </a:extLst>
          </p:cNvPr>
          <p:cNvSpPr txBox="1"/>
          <p:nvPr/>
        </p:nvSpPr>
        <p:spPr>
          <a:xfrm>
            <a:off x="598874" y="5704545"/>
            <a:ext cx="3799943" cy="83099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s-CL" sz="1200">
                <a:solidFill>
                  <a:schemeClr val="bg1"/>
                </a:solidFill>
                <a:latin typeface="Aptos"/>
              </a:rPr>
              <a:t>Vicerrectoría de Asuntos Internacionales</a:t>
            </a:r>
          </a:p>
          <a:p>
            <a:r>
              <a:rPr lang="es-CL" sz="1200">
                <a:solidFill>
                  <a:schemeClr val="bg1"/>
                </a:solidFill>
                <a:latin typeface="Aptos"/>
              </a:rPr>
              <a:t>/Internacionalización en Casa</a:t>
            </a:r>
          </a:p>
          <a:p>
            <a:endParaRPr lang="es-CL" sz="1200">
              <a:solidFill>
                <a:schemeClr val="bg1"/>
              </a:solidFill>
              <a:latin typeface="Aptos"/>
            </a:endParaRPr>
          </a:p>
          <a:p>
            <a:endParaRPr lang="es-CL" sz="1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42919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C29144-C31E-14E2-D6FD-33BC44294A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Un grupo de personas en medio de una multitud de gente&#10;&#10;El contenido generado por IA puede ser incorrecto.">
            <a:extLst>
              <a:ext uri="{FF2B5EF4-FFF2-40B4-BE49-F238E27FC236}">
                <a16:creationId xmlns:a16="http://schemas.microsoft.com/office/drawing/2014/main" id="{B7616273-1DAA-D95E-2F93-90419CBD091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0" r="26653"/>
          <a:stretch>
            <a:fillRect/>
          </a:stretch>
        </p:blipFill>
        <p:spPr>
          <a:xfrm>
            <a:off x="5336379" y="0"/>
            <a:ext cx="6961451" cy="6858000"/>
          </a:xfrm>
          <a:prstGeom prst="rect">
            <a:avLst/>
          </a:prstGeom>
        </p:spPr>
      </p:pic>
      <p:sp>
        <p:nvSpPr>
          <p:cNvPr id="14" name="Rectángulo 13">
            <a:extLst>
              <a:ext uri="{FF2B5EF4-FFF2-40B4-BE49-F238E27FC236}">
                <a16:creationId xmlns:a16="http://schemas.microsoft.com/office/drawing/2014/main" id="{69C77565-BED7-70E0-6B3D-B2CA1D39FB6F}"/>
              </a:ext>
            </a:extLst>
          </p:cNvPr>
          <p:cNvSpPr/>
          <p:nvPr/>
        </p:nvSpPr>
        <p:spPr>
          <a:xfrm>
            <a:off x="397145" y="1293271"/>
            <a:ext cx="3010233" cy="12469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5" name="Picture 2" descr="Universitas 21 | Birmingham">
            <a:extLst>
              <a:ext uri="{FF2B5EF4-FFF2-40B4-BE49-F238E27FC236}">
                <a16:creationId xmlns:a16="http://schemas.microsoft.com/office/drawing/2014/main" id="{E5527F64-9BE4-71F7-F7EB-9CF73F286B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11" b="22390"/>
          <a:stretch>
            <a:fillRect/>
          </a:stretch>
        </p:blipFill>
        <p:spPr bwMode="auto">
          <a:xfrm>
            <a:off x="717318" y="1351684"/>
            <a:ext cx="2143125" cy="1191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CuadroTexto 18">
            <a:extLst>
              <a:ext uri="{FF2B5EF4-FFF2-40B4-BE49-F238E27FC236}">
                <a16:creationId xmlns:a16="http://schemas.microsoft.com/office/drawing/2014/main" id="{6AFCC8D4-6634-43E6-7336-991667974DC6}"/>
              </a:ext>
            </a:extLst>
          </p:cNvPr>
          <p:cNvSpPr txBox="1"/>
          <p:nvPr/>
        </p:nvSpPr>
        <p:spPr>
          <a:xfrm>
            <a:off x="395597" y="2784489"/>
            <a:ext cx="3010233" cy="1815882"/>
          </a:xfrm>
          <a:prstGeom prst="rect">
            <a:avLst/>
          </a:prstGeom>
          <a:noFill/>
          <a:effectLst/>
        </p:spPr>
        <p:txBody>
          <a:bodyPr wrap="square" lIns="91440" tIns="45720" rIns="91440" bIns="45720" rtlCol="0" anchor="t">
            <a:spAutoFit/>
          </a:bodyPr>
          <a:lstStyle/>
          <a:p>
            <a:pPr algn="just"/>
            <a:r>
              <a:rPr lang="es-MX" sz="1400" b="1">
                <a:solidFill>
                  <a:srgbClr val="2F7FE2"/>
                </a:solidFill>
              </a:rPr>
              <a:t>U21 Global </a:t>
            </a:r>
            <a:r>
              <a:rPr lang="es-MX" sz="1400" b="1" err="1">
                <a:solidFill>
                  <a:srgbClr val="2F7FE2"/>
                </a:solidFill>
              </a:rPr>
              <a:t>Citizens</a:t>
            </a:r>
            <a:r>
              <a:rPr lang="es-MX" sz="1400">
                <a:solidFill>
                  <a:srgbClr val="2F7FE2"/>
                </a:solidFill>
              </a:rPr>
              <a:t> es un</a:t>
            </a:r>
            <a:r>
              <a:rPr lang="es-MX" sz="1400" b="1">
                <a:solidFill>
                  <a:srgbClr val="2F7FE2"/>
                </a:solidFill>
              </a:rPr>
              <a:t> programa online</a:t>
            </a:r>
            <a:r>
              <a:rPr lang="es-MX" sz="1400">
                <a:solidFill>
                  <a:srgbClr val="2F7FE2"/>
                </a:solidFill>
              </a:rPr>
              <a:t> de tres semanas que reúne a estudiantes de distintas universidades del mundo para realizar actividades sobre los Objetivos de Desarrollo Sostenible (ODS) y promover acciones que contribuyan a su cumplimiento.</a:t>
            </a:r>
          </a:p>
        </p:txBody>
      </p:sp>
      <p:sp>
        <p:nvSpPr>
          <p:cNvPr id="20" name="Rectángulo: esquinas redondeadas 1">
            <a:extLst>
              <a:ext uri="{FF2B5EF4-FFF2-40B4-BE49-F238E27FC236}">
                <a16:creationId xmlns:a16="http://schemas.microsoft.com/office/drawing/2014/main" id="{BA1933DA-DEB0-779D-00AF-470529185A1B}"/>
              </a:ext>
            </a:extLst>
          </p:cNvPr>
          <p:cNvSpPr/>
          <p:nvPr/>
        </p:nvSpPr>
        <p:spPr>
          <a:xfrm>
            <a:off x="3998502" y="1192123"/>
            <a:ext cx="4355300" cy="3890754"/>
          </a:xfrm>
          <a:prstGeom prst="roundRect">
            <a:avLst>
              <a:gd name="adj" fmla="val 201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AD0E75B8-A56E-9273-BEEF-9C8F3D2CEA88}"/>
              </a:ext>
            </a:extLst>
          </p:cNvPr>
          <p:cNvSpPr txBox="1"/>
          <p:nvPr/>
        </p:nvSpPr>
        <p:spPr>
          <a:xfrm>
            <a:off x="4197100" y="1147236"/>
            <a:ext cx="4025796" cy="4124206"/>
          </a:xfrm>
          <a:prstGeom prst="rect">
            <a:avLst/>
          </a:prstGeom>
          <a:noFill/>
          <a:effectLst/>
        </p:spPr>
        <p:txBody>
          <a:bodyPr wrap="square" lIns="91440" tIns="45720" rIns="91440" bIns="45720" rtlCol="0" anchor="t">
            <a:spAutoFit/>
          </a:bodyPr>
          <a:lstStyle/>
          <a:p>
            <a:pPr>
              <a:spcBef>
                <a:spcPts val="600"/>
              </a:spcBef>
            </a:pPr>
            <a:br>
              <a:rPr lang="es-ES" sz="1400" b="1"/>
            </a:br>
            <a:r>
              <a:rPr lang="es-ES" sz="1400" b="1">
                <a:solidFill>
                  <a:srgbClr val="2F7FE2"/>
                </a:solidFill>
              </a:rPr>
              <a:t>REQUISITOS</a:t>
            </a:r>
            <a:endParaRPr lang="es-ES" sz="1400"/>
          </a:p>
          <a:p>
            <a:pPr marL="171450" indent="-171450">
              <a:spcBef>
                <a:spcPts val="600"/>
              </a:spcBef>
              <a:buFont typeface="Arial"/>
              <a:buChar char="•"/>
            </a:pPr>
            <a:r>
              <a:rPr lang="es-MX" sz="1400"/>
              <a:t>El postulante debe tener </a:t>
            </a:r>
            <a:r>
              <a:rPr lang="es-MX" sz="1400" b="1"/>
              <a:t>mínimo 18 años</a:t>
            </a:r>
            <a:r>
              <a:rPr lang="es-MX" sz="1400"/>
              <a:t> de edad.</a:t>
            </a:r>
            <a:endParaRPr lang="es-ES" sz="1400"/>
          </a:p>
          <a:p>
            <a:pPr marL="171450" indent="-171450">
              <a:spcBef>
                <a:spcPts val="600"/>
              </a:spcBef>
              <a:buFont typeface="Arial"/>
              <a:buChar char="•"/>
            </a:pPr>
            <a:r>
              <a:rPr lang="es-MX" sz="1400"/>
              <a:t>Ser </a:t>
            </a:r>
            <a:r>
              <a:rPr lang="es-MX" sz="1400" b="1"/>
              <a:t>estudiante de pregrado o postrado</a:t>
            </a:r>
            <a:r>
              <a:rPr lang="es-MX" sz="1400"/>
              <a:t> de una  universidad miembro de la red U21</a:t>
            </a:r>
            <a:endParaRPr lang="es-ES" sz="1400"/>
          </a:p>
          <a:p>
            <a:pPr marL="171450" indent="-171450">
              <a:spcBef>
                <a:spcPts val="600"/>
              </a:spcBef>
              <a:buFont typeface="Arial"/>
              <a:buChar char="•"/>
            </a:pPr>
            <a:r>
              <a:rPr lang="es-MX" sz="1400" b="1"/>
              <a:t>Disponibilidad para participar</a:t>
            </a:r>
            <a:r>
              <a:rPr lang="es-MX" sz="1400"/>
              <a:t> en el programa entre el 9 y el 27 de marzo de 2026. </a:t>
            </a:r>
            <a:endParaRPr lang="es-ES" sz="1400"/>
          </a:p>
          <a:p>
            <a:pPr marL="171450" indent="-171450">
              <a:spcBef>
                <a:spcPts val="600"/>
              </a:spcBef>
              <a:buFont typeface="Arial"/>
              <a:buChar char="•"/>
            </a:pPr>
            <a:r>
              <a:rPr lang="es-MX" sz="1400"/>
              <a:t>Tener al menos un </a:t>
            </a:r>
            <a:r>
              <a:rPr lang="es-MX" sz="1400" b="1"/>
              <a:t>nivel intermedio de inglés</a:t>
            </a:r>
            <a:r>
              <a:rPr lang="es-MX" sz="1400"/>
              <a:t> para poder desarrollar los encuentros con los otros estudiantes de la Red U21. </a:t>
            </a:r>
            <a:endParaRPr lang="es-ES" sz="1400"/>
          </a:p>
          <a:p>
            <a:endParaRPr lang="es-MX" sz="1400"/>
          </a:p>
          <a:p>
            <a:r>
              <a:rPr lang="es-ES" sz="1400" b="1">
                <a:solidFill>
                  <a:srgbClr val="2F7FE2"/>
                </a:solidFill>
              </a:rPr>
              <a:t>BENEFICIOS</a:t>
            </a:r>
            <a:endParaRPr lang="es-ES" sz="1400" b="1"/>
          </a:p>
          <a:p>
            <a:pPr marL="171450" indent="-171450">
              <a:spcBef>
                <a:spcPts val="600"/>
              </a:spcBef>
              <a:buFont typeface="Arial"/>
              <a:buChar char="•"/>
            </a:pPr>
            <a:r>
              <a:rPr lang="es-MX" sz="1400" err="1"/>
              <a:t>Microcredencial</a:t>
            </a:r>
            <a:endParaRPr lang="es-MX" sz="1400"/>
          </a:p>
          <a:p>
            <a:pPr marL="171450" indent="-171450">
              <a:spcBef>
                <a:spcPts val="600"/>
              </a:spcBef>
              <a:buFont typeface="Arial"/>
              <a:buChar char="•"/>
            </a:pPr>
            <a:r>
              <a:rPr lang="es-MX" sz="1400" err="1"/>
              <a:t>Networking</a:t>
            </a:r>
            <a:r>
              <a:rPr lang="es-MX" sz="1400"/>
              <a:t> con pares internacionales </a:t>
            </a:r>
          </a:p>
          <a:p>
            <a:endParaRPr lang="es-MX" sz="1100" b="1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sz="1100"/>
          </a:p>
        </p:txBody>
      </p:sp>
      <p:sp>
        <p:nvSpPr>
          <p:cNvPr id="22" name="Rectángulo: esquinas redondeadas 18">
            <a:extLst>
              <a:ext uri="{FF2B5EF4-FFF2-40B4-BE49-F238E27FC236}">
                <a16:creationId xmlns:a16="http://schemas.microsoft.com/office/drawing/2014/main" id="{F78A65C6-1106-1F8D-8EA7-2CC4BC668164}"/>
              </a:ext>
            </a:extLst>
          </p:cNvPr>
          <p:cNvSpPr/>
          <p:nvPr/>
        </p:nvSpPr>
        <p:spPr>
          <a:xfrm>
            <a:off x="8469970" y="1184794"/>
            <a:ext cx="2730556" cy="941444"/>
          </a:xfrm>
          <a:prstGeom prst="roundRect">
            <a:avLst>
              <a:gd name="adj" fmla="val 201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718040B9-A645-2058-0B36-A1853789B9C2}"/>
              </a:ext>
            </a:extLst>
          </p:cNvPr>
          <p:cNvSpPr txBox="1"/>
          <p:nvPr/>
        </p:nvSpPr>
        <p:spPr>
          <a:xfrm>
            <a:off x="8472764" y="992567"/>
            <a:ext cx="3749019" cy="1569660"/>
          </a:xfrm>
          <a:prstGeom prst="rect">
            <a:avLst/>
          </a:prstGeom>
          <a:noFill/>
          <a:effectLst/>
        </p:spPr>
        <p:txBody>
          <a:bodyPr wrap="square" lIns="91440" tIns="45720" rIns="91440" bIns="45720" rtlCol="0" anchor="t">
            <a:spAutoFit/>
          </a:bodyPr>
          <a:lstStyle/>
          <a:p>
            <a:endParaRPr lang="es-ES"/>
          </a:p>
          <a:p>
            <a:r>
              <a:rPr lang="es-MX" sz="1400" b="1" dirty="0">
                <a:solidFill>
                  <a:srgbClr val="2F7FE2"/>
                </a:solidFill>
              </a:rPr>
              <a:t>POSTULACIÓN DIRECTA</a:t>
            </a:r>
            <a:endParaRPr lang="es-MX" dirty="0"/>
          </a:p>
          <a:p>
            <a:r>
              <a:rPr lang="es-MX" sz="1400" dirty="0"/>
              <a:t>Desde el</a:t>
            </a:r>
            <a:r>
              <a:rPr lang="es-MX" sz="1400" b="1" dirty="0"/>
              <a:t> 26 enero al </a:t>
            </a:r>
            <a:endParaRPr lang="es-MX" dirty="0"/>
          </a:p>
          <a:p>
            <a:r>
              <a:rPr lang="es-MX" sz="1400" b="1" dirty="0"/>
              <a:t>13 de febrero 2026</a:t>
            </a:r>
            <a:endParaRPr lang="es-MX" dirty="0"/>
          </a:p>
          <a:p>
            <a:endParaRPr lang="es-MX"/>
          </a:p>
          <a:p>
            <a:endParaRPr lang="es-MX"/>
          </a:p>
        </p:txBody>
      </p:sp>
      <p:sp>
        <p:nvSpPr>
          <p:cNvPr id="6" name="Rectángulo: esquinas redondeadas 15">
            <a:extLst>
              <a:ext uri="{FF2B5EF4-FFF2-40B4-BE49-F238E27FC236}">
                <a16:creationId xmlns:a16="http://schemas.microsoft.com/office/drawing/2014/main" id="{283816C4-D20A-A0E7-6025-15D342571CE9}"/>
              </a:ext>
            </a:extLst>
          </p:cNvPr>
          <p:cNvSpPr/>
          <p:nvPr/>
        </p:nvSpPr>
        <p:spPr>
          <a:xfrm>
            <a:off x="399231" y="366810"/>
            <a:ext cx="4913702" cy="663276"/>
          </a:xfrm>
          <a:prstGeom prst="roundRect">
            <a:avLst>
              <a:gd name="adj" fmla="val 995"/>
            </a:avLst>
          </a:prstGeom>
          <a:solidFill>
            <a:srgbClr val="2F7FE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FF0C491F-F387-55B9-4BE1-A28FBB7ED3E8}"/>
              </a:ext>
            </a:extLst>
          </p:cNvPr>
          <p:cNvSpPr txBox="1"/>
          <p:nvPr/>
        </p:nvSpPr>
        <p:spPr>
          <a:xfrm>
            <a:off x="593716" y="520851"/>
            <a:ext cx="5159046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000" b="1">
                <a:solidFill>
                  <a:schemeClr val="bg1"/>
                </a:solidFill>
                <a:ea typeface="Calibri"/>
                <a:cs typeface="Times New Roman"/>
              </a:rPr>
              <a:t>  UNIVERSITAS 21: GLOBAL CITIZENS</a:t>
            </a:r>
            <a:endParaRPr lang="es-CL" sz="2000" b="1">
              <a:solidFill>
                <a:schemeClr val="bg1"/>
              </a:solidFill>
              <a:latin typeface="Aptos"/>
              <a:ea typeface="Calibri"/>
              <a:cs typeface="Times New Roman"/>
            </a:endParaRPr>
          </a:p>
        </p:txBody>
      </p:sp>
      <p:pic>
        <p:nvPicPr>
          <p:cNvPr id="7" name="Imagen 6" descr="Código QR&#10;&#10;El contenido generado por IA puede ser incorrecto.">
            <a:extLst>
              <a:ext uri="{FF2B5EF4-FFF2-40B4-BE49-F238E27FC236}">
                <a16:creationId xmlns:a16="http://schemas.microsoft.com/office/drawing/2014/main" id="{23DE8714-9CA5-946D-3C72-3216315553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8587" y="5218069"/>
            <a:ext cx="1271062" cy="1203196"/>
          </a:xfrm>
          <a:prstGeom prst="rect">
            <a:avLst/>
          </a:prstGeom>
        </p:spPr>
      </p:pic>
      <p:cxnSp>
        <p:nvCxnSpPr>
          <p:cNvPr id="5" name="Conector recto 4">
            <a:extLst>
              <a:ext uri="{FF2B5EF4-FFF2-40B4-BE49-F238E27FC236}">
                <a16:creationId xmlns:a16="http://schemas.microsoft.com/office/drawing/2014/main" id="{710BE456-F7E4-C9EA-4D54-64E3E11153B0}"/>
              </a:ext>
            </a:extLst>
          </p:cNvPr>
          <p:cNvCxnSpPr>
            <a:cxnSpLocks/>
          </p:cNvCxnSpPr>
          <p:nvPr/>
        </p:nvCxnSpPr>
        <p:spPr bwMode="auto">
          <a:xfrm>
            <a:off x="602342" y="513403"/>
            <a:ext cx="0" cy="376816"/>
          </a:xfrm>
          <a:prstGeom prst="line">
            <a:avLst/>
          </a:prstGeom>
          <a:solidFill>
            <a:srgbClr val="00B8FF"/>
          </a:solidFill>
          <a:ln w="38100" cap="flat" cmpd="sng" algn="ctr">
            <a:solidFill>
              <a:srgbClr val="B5D2F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" name="Rectángulo: esquinas redondeadas 18">
            <a:extLst>
              <a:ext uri="{FF2B5EF4-FFF2-40B4-BE49-F238E27FC236}">
                <a16:creationId xmlns:a16="http://schemas.microsoft.com/office/drawing/2014/main" id="{FEBCC571-62FF-B51D-8220-BC65F6B144E6}"/>
              </a:ext>
            </a:extLst>
          </p:cNvPr>
          <p:cNvSpPr/>
          <p:nvPr/>
        </p:nvSpPr>
        <p:spPr>
          <a:xfrm>
            <a:off x="8469969" y="2299360"/>
            <a:ext cx="2730556" cy="486518"/>
          </a:xfrm>
          <a:prstGeom prst="roundRect">
            <a:avLst>
              <a:gd name="adj" fmla="val 201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s-MX" sz="1400" b="1" baseline="0">
                <a:solidFill>
                  <a:schemeClr val="tx1"/>
                </a:solidFill>
                <a:latin typeface="Aptos"/>
              </a:rPr>
              <a:t>Para inscribirse pinchar</a:t>
            </a:r>
            <a:r>
              <a:rPr lang="es-MX" sz="1400" b="1" baseline="0">
                <a:latin typeface="Aptos"/>
              </a:rPr>
              <a:t> </a:t>
            </a:r>
            <a:r>
              <a:rPr lang="es-MX" sz="1400" b="1" u="sng" strike="noStrike" baseline="0">
                <a:solidFill>
                  <a:srgbClr val="467886"/>
                </a:solidFill>
                <a:latin typeface="Aptos"/>
                <a:ea typeface="Segoe UI"/>
                <a:cs typeface="Segoe UI"/>
                <a:hlinkClick r:id="rId5"/>
              </a:rPr>
              <a:t>AQUÍ</a:t>
            </a:r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7643570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90CD15-0C1F-7BA6-EBC9-D2896618B0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 descr="Una torre de un edificio&#10;&#10;El contenido generado por IA puede ser incorrecto.">
            <a:extLst>
              <a:ext uri="{FF2B5EF4-FFF2-40B4-BE49-F238E27FC236}">
                <a16:creationId xmlns:a16="http://schemas.microsoft.com/office/drawing/2014/main" id="{9368531F-48DD-0EF5-0D50-C0014BF557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80" t="11110" r="42047" b="51199"/>
          <a:stretch>
            <a:fillRect/>
          </a:stretch>
        </p:blipFill>
        <p:spPr>
          <a:xfrm>
            <a:off x="0" y="0"/>
            <a:ext cx="12171016" cy="7071360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51A96FB3-DE0C-AA51-A8AB-AF09431364C4}"/>
              </a:ext>
            </a:extLst>
          </p:cNvPr>
          <p:cNvSpPr txBox="1"/>
          <p:nvPr/>
        </p:nvSpPr>
        <p:spPr>
          <a:xfrm>
            <a:off x="259370" y="1402599"/>
            <a:ext cx="3418068" cy="3539430"/>
          </a:xfrm>
          <a:prstGeom prst="rect">
            <a:avLst/>
          </a:prstGeom>
          <a:noFill/>
          <a:effectLst/>
        </p:spPr>
        <p:txBody>
          <a:bodyPr wrap="square" lIns="91440" tIns="45720" rIns="91440" bIns="45720" rtlCol="0" anchor="t">
            <a:spAutoFit/>
          </a:bodyPr>
          <a:lstStyle/>
          <a:p>
            <a:pPr algn="just" fontAlgn="base"/>
            <a:r>
              <a:rPr lang="es-ES" sz="1400" b="1">
                <a:solidFill>
                  <a:srgbClr val="2F7FE2"/>
                </a:solidFill>
              </a:rPr>
              <a:t>Iniciativa que fomenta conversaciones grupales online sobre temas de interés global. ​</a:t>
            </a:r>
            <a:br>
              <a:rPr lang="es-ES" sz="1400" b="1">
                <a:solidFill>
                  <a:srgbClr val="2F7FE2"/>
                </a:solidFill>
              </a:rPr>
            </a:br>
            <a:endParaRPr lang="es-MX" sz="1400" b="1">
              <a:solidFill>
                <a:srgbClr val="2F7FE2"/>
              </a:solidFill>
            </a:endParaRPr>
          </a:p>
          <a:p>
            <a:pPr algn="just" fontAlgn="base"/>
            <a:r>
              <a:rPr lang="es-ES" sz="1400">
                <a:solidFill>
                  <a:srgbClr val="2F7FE2"/>
                </a:solidFill>
              </a:rPr>
              <a:t>Sus principales objetivos son: involucrar a los participantes en un diálogo intercultural, estimular la integración de diversas visiones, reflexionar sobre los desafíos globales y explorar acciones que contribuyan al bien común y al desarrollo sostenible.​</a:t>
            </a:r>
          </a:p>
          <a:p>
            <a:pPr algn="just" fontAlgn="base"/>
            <a:r>
              <a:rPr lang="es-ES" sz="1400">
                <a:solidFill>
                  <a:srgbClr val="2F7FE2"/>
                </a:solidFill>
              </a:rPr>
              <a:t>​</a:t>
            </a:r>
          </a:p>
          <a:p>
            <a:pPr algn="just" fontAlgn="base"/>
            <a:r>
              <a:rPr lang="es-ES" sz="1400">
                <a:solidFill>
                  <a:srgbClr val="2F7FE2"/>
                </a:solidFill>
              </a:rPr>
              <a:t>La actividad es coorganizada por los líderes de la iniciativa y sus pares extranjeros, apoyados por una unidad académica y la VRAI.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E803B402-2134-052C-D048-4C0D246A04EB}"/>
              </a:ext>
            </a:extLst>
          </p:cNvPr>
          <p:cNvSpPr txBox="1"/>
          <p:nvPr/>
        </p:nvSpPr>
        <p:spPr>
          <a:xfrm>
            <a:off x="231313" y="6414441"/>
            <a:ext cx="3799943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s-CL" sz="1200" b="1">
                <a:latin typeface="Aptos"/>
              </a:rPr>
              <a:t>Vicerrectoría de Asuntos Internacionales  / </a:t>
            </a:r>
          </a:p>
          <a:p>
            <a:r>
              <a:rPr lang="es-CL" sz="1200" b="1">
                <a:latin typeface="Aptos"/>
              </a:rPr>
              <a:t>Internacionalización en Casa </a:t>
            </a:r>
          </a:p>
        </p:txBody>
      </p:sp>
      <p:sp>
        <p:nvSpPr>
          <p:cNvPr id="20" name="Rectángulo: esquinas redondeadas 1">
            <a:extLst>
              <a:ext uri="{FF2B5EF4-FFF2-40B4-BE49-F238E27FC236}">
                <a16:creationId xmlns:a16="http://schemas.microsoft.com/office/drawing/2014/main" id="{BBE86437-6E7D-8E11-5F22-DA3F70CC4A3D}"/>
              </a:ext>
            </a:extLst>
          </p:cNvPr>
          <p:cNvSpPr/>
          <p:nvPr/>
        </p:nvSpPr>
        <p:spPr>
          <a:xfrm>
            <a:off x="8533428" y="285755"/>
            <a:ext cx="3220953" cy="5738462"/>
          </a:xfrm>
          <a:prstGeom prst="roundRect">
            <a:avLst>
              <a:gd name="adj" fmla="val 201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/>
              <a:t>https://www.uc.cl/noticias/estudiantes-de-china-y-america-latina-crean-proyectos-para-enfrentar-la-pobreza/</a:t>
            </a:r>
            <a:endParaRPr lang="es-CL" b="1">
              <a:solidFill>
                <a:schemeClr val="tx1"/>
              </a:solidFill>
            </a:endParaRPr>
          </a:p>
        </p:txBody>
      </p:sp>
      <p:grpSp>
        <p:nvGrpSpPr>
          <p:cNvPr id="21" name="Grupo 20">
            <a:extLst>
              <a:ext uri="{FF2B5EF4-FFF2-40B4-BE49-F238E27FC236}">
                <a16:creationId xmlns:a16="http://schemas.microsoft.com/office/drawing/2014/main" id="{48404196-28C1-228D-C136-728C59F9521A}"/>
              </a:ext>
            </a:extLst>
          </p:cNvPr>
          <p:cNvGrpSpPr/>
          <p:nvPr/>
        </p:nvGrpSpPr>
        <p:grpSpPr>
          <a:xfrm>
            <a:off x="4013244" y="278533"/>
            <a:ext cx="4375195" cy="6696573"/>
            <a:chOff x="3999622" y="1927629"/>
            <a:chExt cx="3984077" cy="4115407"/>
          </a:xfrm>
        </p:grpSpPr>
        <p:sp>
          <p:nvSpPr>
            <p:cNvPr id="22" name="Rectángulo: esquinas redondeadas 9">
              <a:extLst>
                <a:ext uri="{FF2B5EF4-FFF2-40B4-BE49-F238E27FC236}">
                  <a16:creationId xmlns:a16="http://schemas.microsoft.com/office/drawing/2014/main" id="{1CF9FB8E-8067-4721-FD1E-9FA8C905A4CE}"/>
                </a:ext>
              </a:extLst>
            </p:cNvPr>
            <p:cNvSpPr/>
            <p:nvPr/>
          </p:nvSpPr>
          <p:spPr>
            <a:xfrm>
              <a:off x="3999622" y="1927629"/>
              <a:ext cx="3984077" cy="4115407"/>
            </a:xfrm>
            <a:prstGeom prst="roundRect">
              <a:avLst>
                <a:gd name="adj" fmla="val 201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23" name="CuadroTexto 22">
              <a:extLst>
                <a:ext uri="{FF2B5EF4-FFF2-40B4-BE49-F238E27FC236}">
                  <a16:creationId xmlns:a16="http://schemas.microsoft.com/office/drawing/2014/main" id="{AFB4473D-1718-C0C9-4377-148AA26D2B67}"/>
                </a:ext>
              </a:extLst>
            </p:cNvPr>
            <p:cNvSpPr txBox="1"/>
            <p:nvPr/>
          </p:nvSpPr>
          <p:spPr>
            <a:xfrm>
              <a:off x="4016923" y="2098963"/>
              <a:ext cx="3706090" cy="523220"/>
            </a:xfrm>
            <a:prstGeom prst="rect">
              <a:avLst/>
            </a:prstGeom>
            <a:noFill/>
            <a:effectLst/>
          </p:spPr>
          <p:txBody>
            <a:bodyPr wrap="square" lIns="91440" tIns="45720" rIns="91440" bIns="45720" rtlCol="0" anchor="t">
              <a:spAutoFit/>
            </a:bodyPr>
            <a:lstStyle/>
            <a:p>
              <a:endParaRPr lang="es-ES" sz="1400">
                <a:solidFill>
                  <a:srgbClr val="2F7FE2"/>
                </a:solidFill>
              </a:endParaRPr>
            </a:p>
            <a:p>
              <a:endParaRPr lang="es-CL" sz="1400"/>
            </a:p>
          </p:txBody>
        </p:sp>
      </p:grpSp>
      <p:sp>
        <p:nvSpPr>
          <p:cNvPr id="24" name="CuadroTexto 23">
            <a:extLst>
              <a:ext uri="{FF2B5EF4-FFF2-40B4-BE49-F238E27FC236}">
                <a16:creationId xmlns:a16="http://schemas.microsoft.com/office/drawing/2014/main" id="{7F9BC095-D838-F649-DCAF-16C2524C905D}"/>
              </a:ext>
            </a:extLst>
          </p:cNvPr>
          <p:cNvSpPr txBox="1"/>
          <p:nvPr/>
        </p:nvSpPr>
        <p:spPr>
          <a:xfrm>
            <a:off x="8701068" y="0"/>
            <a:ext cx="2891818" cy="8494633"/>
          </a:xfrm>
          <a:prstGeom prst="rect">
            <a:avLst/>
          </a:prstGeom>
          <a:noFill/>
          <a:effectLst/>
        </p:spPr>
        <p:txBody>
          <a:bodyPr wrap="square" lIns="91440" tIns="45720" rIns="91440" bIns="45720" rtlCol="0" anchor="t">
            <a:spAutoFit/>
          </a:bodyPr>
          <a:lstStyle/>
          <a:p>
            <a:br>
              <a:rPr lang="es-ES" sz="1400" b="1"/>
            </a:br>
            <a:r>
              <a:rPr lang="es-ES" sz="1400" b="1">
                <a:solidFill>
                  <a:srgbClr val="2F7FE2"/>
                </a:solidFill>
              </a:rPr>
              <a:t> </a:t>
            </a:r>
            <a:endParaRPr lang="es-CL" sz="1400" b="1">
              <a:solidFill>
                <a:srgbClr val="000000"/>
              </a:solidFill>
            </a:endParaRPr>
          </a:p>
          <a:p>
            <a:r>
              <a:rPr lang="es-MX" sz="1400" b="1">
                <a:solidFill>
                  <a:srgbClr val="2F7FE2"/>
                </a:solidFill>
              </a:rPr>
              <a:t>EXPERIENCIAS PREVIAS</a:t>
            </a:r>
            <a:br>
              <a:rPr lang="es-ES" sz="1400"/>
            </a:br>
            <a:endParaRPr lang="es-ES" sz="1400">
              <a:solidFill>
                <a:srgbClr val="2F7FE2"/>
              </a:solidFill>
            </a:endParaRPr>
          </a:p>
          <a:p>
            <a:r>
              <a:rPr lang="es-ES" sz="1400">
                <a:solidFill>
                  <a:srgbClr val="2F7FE2"/>
                </a:solidFill>
              </a:rPr>
              <a:t>2021</a:t>
            </a:r>
            <a:endParaRPr lang="es-ES"/>
          </a:p>
          <a:p>
            <a:r>
              <a:rPr lang="es-ES" sz="1400"/>
              <a:t>Boston </a:t>
            </a:r>
            <a:r>
              <a:rPr lang="es-ES" sz="1400" err="1"/>
              <a:t>College</a:t>
            </a:r>
            <a:r>
              <a:rPr lang="es-ES" sz="1400"/>
              <a:t>, </a:t>
            </a:r>
            <a:r>
              <a:rPr lang="es-CL" sz="1400" err="1"/>
              <a:t>Catholic</a:t>
            </a:r>
            <a:r>
              <a:rPr lang="es-CL" sz="1400"/>
              <a:t> </a:t>
            </a:r>
            <a:r>
              <a:rPr lang="es-CL" sz="1400" err="1"/>
              <a:t>University</a:t>
            </a:r>
            <a:r>
              <a:rPr lang="es-CL" sz="1400"/>
              <a:t> </a:t>
            </a:r>
            <a:r>
              <a:rPr lang="es-CL" sz="1400" err="1"/>
              <a:t>of</a:t>
            </a:r>
            <a:r>
              <a:rPr lang="es-CL" sz="1400"/>
              <a:t> Mozambique, </a:t>
            </a:r>
            <a:r>
              <a:rPr lang="es-CL" sz="1400" err="1"/>
              <a:t>University</a:t>
            </a:r>
            <a:r>
              <a:rPr lang="es-CL" sz="1400"/>
              <a:t> </a:t>
            </a:r>
            <a:r>
              <a:rPr lang="es-CL" sz="1400" err="1"/>
              <a:t>of</a:t>
            </a:r>
            <a:r>
              <a:rPr lang="es-CL" sz="1400"/>
              <a:t> Hong Kong, </a:t>
            </a:r>
            <a:r>
              <a:rPr lang="es-CL" sz="1400" err="1"/>
              <a:t>Bethlehem</a:t>
            </a:r>
            <a:r>
              <a:rPr lang="es-CL" sz="1400"/>
              <a:t> </a:t>
            </a:r>
            <a:r>
              <a:rPr lang="es-CL" sz="1400" err="1"/>
              <a:t>University</a:t>
            </a:r>
            <a:r>
              <a:rPr lang="es-CL" sz="1400"/>
              <a:t>, </a:t>
            </a:r>
            <a:r>
              <a:rPr lang="es-CL" sz="1400" err="1"/>
              <a:t>Tsinghua</a:t>
            </a:r>
            <a:r>
              <a:rPr lang="es-CL" sz="1400"/>
              <a:t> </a:t>
            </a:r>
            <a:r>
              <a:rPr lang="es-CL" sz="1400" err="1"/>
              <a:t>University</a:t>
            </a:r>
            <a:r>
              <a:rPr lang="es-CL" sz="1400"/>
              <a:t> y </a:t>
            </a:r>
            <a:r>
              <a:rPr lang="es-ES" sz="1400"/>
              <a:t>Red HUC </a:t>
            </a:r>
            <a:endParaRPr lang="es-CL" sz="1400"/>
          </a:p>
          <a:p>
            <a:endParaRPr lang="es-CL" sz="1400"/>
          </a:p>
          <a:p>
            <a:r>
              <a:rPr lang="es-ES" sz="1400">
                <a:solidFill>
                  <a:srgbClr val="2F7FE2"/>
                </a:solidFill>
              </a:rPr>
              <a:t>2022</a:t>
            </a:r>
          </a:p>
          <a:p>
            <a:r>
              <a:rPr lang="es-ES" sz="1400" err="1"/>
              <a:t>Gadjah</a:t>
            </a:r>
            <a:r>
              <a:rPr lang="es-ES" sz="1400"/>
              <a:t> </a:t>
            </a:r>
            <a:r>
              <a:rPr lang="es-ES" sz="1400" err="1"/>
              <a:t>Mada</a:t>
            </a:r>
            <a:r>
              <a:rPr lang="es-ES" sz="1400"/>
              <a:t> </a:t>
            </a:r>
            <a:r>
              <a:rPr lang="es-ES" sz="1400" err="1"/>
              <a:t>University</a:t>
            </a:r>
            <a:endParaRPr lang="es-ES" sz="1400">
              <a:solidFill>
                <a:srgbClr val="2F7FE2"/>
              </a:solidFill>
            </a:endParaRPr>
          </a:p>
          <a:p>
            <a:endParaRPr lang="es-ES" sz="1400">
              <a:solidFill>
                <a:srgbClr val="000000"/>
              </a:solidFill>
            </a:endParaRPr>
          </a:p>
          <a:p>
            <a:r>
              <a:rPr lang="es-ES" sz="1400">
                <a:solidFill>
                  <a:srgbClr val="2F7FE2"/>
                </a:solidFill>
              </a:rPr>
              <a:t>2023</a:t>
            </a:r>
          </a:p>
          <a:p>
            <a:r>
              <a:rPr lang="es-ES" sz="1400" err="1"/>
              <a:t>University</a:t>
            </a:r>
            <a:r>
              <a:rPr lang="es-ES" sz="1400"/>
              <a:t> </a:t>
            </a:r>
            <a:r>
              <a:rPr lang="es-ES" sz="1400" err="1"/>
              <a:t>of</a:t>
            </a:r>
            <a:r>
              <a:rPr lang="es-ES" sz="1400"/>
              <a:t> </a:t>
            </a:r>
            <a:r>
              <a:rPr lang="es-ES" sz="1400" err="1"/>
              <a:t>Technology</a:t>
            </a:r>
            <a:r>
              <a:rPr lang="es-ES" sz="1400"/>
              <a:t> </a:t>
            </a:r>
            <a:r>
              <a:rPr lang="es-ES" sz="1400" err="1"/>
              <a:t>Sydney</a:t>
            </a:r>
            <a:r>
              <a:rPr lang="es-ES" sz="1400"/>
              <a:t> (UTS), Universidad Católica de Salta, Red HUC </a:t>
            </a:r>
          </a:p>
          <a:p>
            <a:endParaRPr lang="es-ES" sz="1400">
              <a:solidFill>
                <a:srgbClr val="2F7FE2"/>
              </a:solidFill>
            </a:endParaRPr>
          </a:p>
          <a:p>
            <a:r>
              <a:rPr lang="es-ES" sz="1400">
                <a:solidFill>
                  <a:srgbClr val="2F7FE2"/>
                </a:solidFill>
              </a:rPr>
              <a:t>2024</a:t>
            </a:r>
          </a:p>
          <a:p>
            <a:r>
              <a:rPr lang="es-ES" sz="1400"/>
              <a:t>Boston </a:t>
            </a:r>
            <a:r>
              <a:rPr lang="es-ES" sz="1400" err="1"/>
              <a:t>College</a:t>
            </a:r>
            <a:r>
              <a:rPr lang="es-ES" sz="1400"/>
              <a:t>, </a:t>
            </a:r>
            <a:r>
              <a:rPr lang="es-ES" sz="1400" err="1"/>
              <a:t>University</a:t>
            </a:r>
            <a:r>
              <a:rPr lang="es-ES" sz="1400"/>
              <a:t> </a:t>
            </a:r>
            <a:r>
              <a:rPr lang="es-ES" sz="1400" err="1"/>
              <a:t>of</a:t>
            </a:r>
            <a:r>
              <a:rPr lang="es-ES" sz="1400"/>
              <a:t> </a:t>
            </a:r>
            <a:r>
              <a:rPr lang="es-ES" sz="1400" err="1"/>
              <a:t>Technology</a:t>
            </a:r>
            <a:r>
              <a:rPr lang="es-ES" sz="1400"/>
              <a:t> </a:t>
            </a:r>
            <a:r>
              <a:rPr lang="es-ES" sz="1400" err="1"/>
              <a:t>Sydney</a:t>
            </a:r>
            <a:r>
              <a:rPr lang="es-ES" sz="1400"/>
              <a:t> (UTS) y Red HUC </a:t>
            </a:r>
          </a:p>
          <a:p>
            <a:endParaRPr lang="es-ES" sz="1400">
              <a:solidFill>
                <a:srgbClr val="2F7FE2"/>
              </a:solidFill>
            </a:endParaRPr>
          </a:p>
          <a:p>
            <a:r>
              <a:rPr lang="es-ES" sz="1400">
                <a:solidFill>
                  <a:srgbClr val="2F7FE2"/>
                </a:solidFill>
              </a:rPr>
              <a:t>2025</a:t>
            </a:r>
          </a:p>
          <a:p>
            <a:r>
              <a:rPr lang="es-ES" sz="1400"/>
              <a:t>Red Artesanos de la Unidad, </a:t>
            </a:r>
            <a:r>
              <a:rPr lang="es-ES" sz="1400" err="1"/>
              <a:t>Sophia</a:t>
            </a:r>
            <a:r>
              <a:rPr lang="es-ES" sz="1400"/>
              <a:t> </a:t>
            </a:r>
            <a:r>
              <a:rPr lang="es-ES" sz="1400" err="1"/>
              <a:t>University</a:t>
            </a:r>
            <a:r>
              <a:rPr lang="es-ES" sz="1400"/>
              <a:t>, </a:t>
            </a:r>
            <a:r>
              <a:rPr lang="es-ES" sz="1400" err="1"/>
              <a:t>University</a:t>
            </a:r>
            <a:r>
              <a:rPr lang="es-ES" sz="1400"/>
              <a:t> </a:t>
            </a:r>
            <a:r>
              <a:rPr lang="es-ES" sz="1400" err="1"/>
              <a:t>of</a:t>
            </a:r>
            <a:r>
              <a:rPr lang="es-ES" sz="1400"/>
              <a:t> </a:t>
            </a:r>
            <a:r>
              <a:rPr lang="es-ES" sz="1400" err="1"/>
              <a:t>Technology</a:t>
            </a:r>
            <a:r>
              <a:rPr lang="es-ES" sz="1400"/>
              <a:t> </a:t>
            </a:r>
            <a:r>
              <a:rPr lang="es-ES" sz="1400" err="1"/>
              <a:t>Sydney</a:t>
            </a:r>
            <a:r>
              <a:rPr lang="es-ES" sz="1400"/>
              <a:t> (UTS) y Red HUC </a:t>
            </a:r>
          </a:p>
          <a:p>
            <a:endParaRPr lang="es-ES" sz="1400"/>
          </a:p>
          <a:p>
            <a:endParaRPr lang="es-ES" sz="1400"/>
          </a:p>
          <a:p>
            <a:endParaRPr lang="es-ES" sz="1400"/>
          </a:p>
          <a:p>
            <a:endParaRPr lang="es-ES" sz="1400"/>
          </a:p>
          <a:p>
            <a:endParaRPr lang="es-ES" sz="1400"/>
          </a:p>
          <a:p>
            <a:endParaRPr lang="es-ES" sz="1400"/>
          </a:p>
          <a:p>
            <a:endParaRPr lang="es-ES" sz="1400"/>
          </a:p>
          <a:p>
            <a:endParaRPr lang="es-ES" sz="1400"/>
          </a:p>
          <a:p>
            <a:endParaRPr lang="es-ES" sz="1400"/>
          </a:p>
          <a:p>
            <a:endParaRPr lang="es-ES" sz="1400"/>
          </a:p>
          <a:p>
            <a:endParaRPr lang="es-ES" sz="1400"/>
          </a:p>
        </p:txBody>
      </p:sp>
      <p:pic>
        <p:nvPicPr>
          <p:cNvPr id="7" name="Imagen 6" descr="Una captura de pantalla de una computadora&#10;&#10;El contenido generado por IA puede ser incorrecto.">
            <a:extLst>
              <a:ext uri="{FF2B5EF4-FFF2-40B4-BE49-F238E27FC236}">
                <a16:creationId xmlns:a16="http://schemas.microsoft.com/office/drawing/2014/main" id="{010D5BAF-9CA3-8C79-E52D-9B0399EFF6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712" y="456281"/>
            <a:ext cx="3913944" cy="2093832"/>
          </a:xfrm>
          <a:prstGeom prst="rect">
            <a:avLst/>
          </a:prstGeom>
        </p:spPr>
      </p:pic>
      <p:pic>
        <p:nvPicPr>
          <p:cNvPr id="9" name="Imagen 8" descr="Captura de pantalla de un celular con la foto de un grupo de personas&#10;&#10;El contenido generado por IA puede ser incorrecto.">
            <a:extLst>
              <a:ext uri="{FF2B5EF4-FFF2-40B4-BE49-F238E27FC236}">
                <a16:creationId xmlns:a16="http://schemas.microsoft.com/office/drawing/2014/main" id="{351C5D6B-992D-0BAE-C844-392A2148EF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6858" y="2645193"/>
            <a:ext cx="3912358" cy="2124184"/>
          </a:xfrm>
          <a:prstGeom prst="rect">
            <a:avLst/>
          </a:prstGeom>
        </p:spPr>
      </p:pic>
      <p:pic>
        <p:nvPicPr>
          <p:cNvPr id="11" name="Imagen 10" descr="Interfaz de usuario gráfica, Aplicación&#10;&#10;El contenido generado por IA puede ser incorrecto.">
            <a:extLst>
              <a:ext uri="{FF2B5EF4-FFF2-40B4-BE49-F238E27FC236}">
                <a16:creationId xmlns:a16="http://schemas.microsoft.com/office/drawing/2014/main" id="{59DDEA51-970B-0450-4038-C7DCE5A50B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7316" y="4832345"/>
            <a:ext cx="3911442" cy="2074370"/>
          </a:xfrm>
          <a:prstGeom prst="rect">
            <a:avLst/>
          </a:prstGeom>
        </p:spPr>
      </p:pic>
      <p:pic>
        <p:nvPicPr>
          <p:cNvPr id="5" name="Imagen 4" descr="Código QR&#10;&#10;El contenido generado por IA puede ser incorrecto.">
            <a:extLst>
              <a:ext uri="{FF2B5EF4-FFF2-40B4-BE49-F238E27FC236}">
                <a16:creationId xmlns:a16="http://schemas.microsoft.com/office/drawing/2014/main" id="{8964AFF6-7F33-86CB-3E6B-0F438CA7CA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7389" y="4750210"/>
            <a:ext cx="1268615" cy="1254627"/>
          </a:xfrm>
          <a:prstGeom prst="rect">
            <a:avLst/>
          </a:prstGeom>
        </p:spPr>
      </p:pic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1744F528-2D3C-5E9D-EBCE-EDD2C7D9E50B}"/>
              </a:ext>
            </a:extLst>
          </p:cNvPr>
          <p:cNvSpPr/>
          <p:nvPr/>
        </p:nvSpPr>
        <p:spPr>
          <a:xfrm>
            <a:off x="255246" y="453177"/>
            <a:ext cx="3754374" cy="771105"/>
          </a:xfrm>
          <a:prstGeom prst="roundRect">
            <a:avLst>
              <a:gd name="adj" fmla="val 995"/>
            </a:avLst>
          </a:prstGeom>
          <a:solidFill>
            <a:srgbClr val="2F7FE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8E02AB53-9D32-FD4D-2A7A-06244D240997}"/>
              </a:ext>
            </a:extLst>
          </p:cNvPr>
          <p:cNvSpPr txBox="1"/>
          <p:nvPr/>
        </p:nvSpPr>
        <p:spPr>
          <a:xfrm>
            <a:off x="496141" y="653944"/>
            <a:ext cx="3077845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/>
            <a:r>
              <a:rPr lang="es-CL" sz="2000" b="1">
                <a:solidFill>
                  <a:schemeClr val="bg1"/>
                </a:solidFill>
                <a:latin typeface="Aptos"/>
                <a:ea typeface="Calibri"/>
                <a:cs typeface="Times New Roman"/>
              </a:rPr>
              <a:t>GLOBAL CONVERSATION</a:t>
            </a:r>
          </a:p>
        </p:txBody>
      </p:sp>
      <p:cxnSp>
        <p:nvCxnSpPr>
          <p:cNvPr id="19" name="Conector recto 18">
            <a:extLst>
              <a:ext uri="{FF2B5EF4-FFF2-40B4-BE49-F238E27FC236}">
                <a16:creationId xmlns:a16="http://schemas.microsoft.com/office/drawing/2014/main" id="{CBB2814A-788A-E1D4-25F6-E98A6A7709C1}"/>
              </a:ext>
            </a:extLst>
          </p:cNvPr>
          <p:cNvCxnSpPr>
            <a:cxnSpLocks/>
          </p:cNvCxnSpPr>
          <p:nvPr/>
        </p:nvCxnSpPr>
        <p:spPr bwMode="auto">
          <a:xfrm>
            <a:off x="441477" y="652039"/>
            <a:ext cx="0" cy="376816"/>
          </a:xfrm>
          <a:prstGeom prst="line">
            <a:avLst/>
          </a:prstGeom>
          <a:solidFill>
            <a:srgbClr val="00B8FF"/>
          </a:solidFill>
          <a:ln w="38100" cap="flat" cmpd="sng" algn="ctr">
            <a:solidFill>
              <a:srgbClr val="B5D2F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" name="Rectángulo: esquinas redondeadas 1">
            <a:extLst>
              <a:ext uri="{FF2B5EF4-FFF2-40B4-BE49-F238E27FC236}">
                <a16:creationId xmlns:a16="http://schemas.microsoft.com/office/drawing/2014/main" id="{13F94013-D348-B7E4-2BBA-52E80B1DB969}"/>
              </a:ext>
            </a:extLst>
          </p:cNvPr>
          <p:cNvSpPr/>
          <p:nvPr/>
        </p:nvSpPr>
        <p:spPr>
          <a:xfrm>
            <a:off x="8533427" y="6123656"/>
            <a:ext cx="3227098" cy="447479"/>
          </a:xfrm>
          <a:prstGeom prst="roundRect">
            <a:avLst>
              <a:gd name="adj" fmla="val 201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s-MX" sz="1400" b="1">
                <a:solidFill>
                  <a:srgbClr val="2F7FE2"/>
                </a:solidFill>
                <a:latin typeface="Aptos"/>
              </a:rPr>
              <a:t>   </a:t>
            </a:r>
            <a:r>
              <a:rPr lang="es-MX" sz="1400" b="1" baseline="0">
                <a:solidFill>
                  <a:srgbClr val="2F7FE2"/>
                </a:solidFill>
                <a:latin typeface="Aptos"/>
              </a:rPr>
              <a:t>MÁS INFORMACIÓN </a:t>
            </a:r>
            <a:r>
              <a:rPr lang="es-MX" sz="1400" b="1" u="sng" strike="noStrike" baseline="0">
                <a:solidFill>
                  <a:srgbClr val="467886"/>
                </a:solidFill>
                <a:latin typeface="Aptos"/>
                <a:ea typeface="Segoe UI"/>
                <a:cs typeface="Segoe UI"/>
                <a:hlinkClick r:id="rId7"/>
              </a:rPr>
              <a:t>AQUÍ</a:t>
            </a:r>
            <a:r>
              <a:rPr lang="es-MX" sz="1400">
                <a:latin typeface="Aptos"/>
                <a:ea typeface="Aptos"/>
                <a:cs typeface="Aptos"/>
              </a:rPr>
              <a:t>​</a:t>
            </a:r>
            <a:endParaRPr lang="es-E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36055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D731C6-BAFD-13F1-6FF0-1030BD39C1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 descr="Una torre de un edificio&#10;&#10;El contenido generado por IA puede ser incorrecto.">
            <a:extLst>
              <a:ext uri="{FF2B5EF4-FFF2-40B4-BE49-F238E27FC236}">
                <a16:creationId xmlns:a16="http://schemas.microsoft.com/office/drawing/2014/main" id="{E1569A99-9E4E-995B-E626-4B46F8AE97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80" t="11110" r="42047" b="51199"/>
          <a:stretch>
            <a:fillRect/>
          </a:stretch>
        </p:blipFill>
        <p:spPr>
          <a:xfrm>
            <a:off x="20984" y="0"/>
            <a:ext cx="12171016" cy="707136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14C65B6B-99F2-4A2A-FBC7-F1FF238F0287}"/>
              </a:ext>
            </a:extLst>
          </p:cNvPr>
          <p:cNvSpPr txBox="1"/>
          <p:nvPr/>
        </p:nvSpPr>
        <p:spPr>
          <a:xfrm>
            <a:off x="506137" y="6416046"/>
            <a:ext cx="3799943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s-CL" sz="1200" b="1">
                <a:latin typeface="Aptos"/>
              </a:rPr>
              <a:t>Vicerrectoría de Asuntos Internacionales  / </a:t>
            </a:r>
          </a:p>
          <a:p>
            <a:r>
              <a:rPr lang="es-CL" sz="1200" b="1">
                <a:latin typeface="Aptos"/>
              </a:rPr>
              <a:t>Internacionalización en Casa </a:t>
            </a:r>
          </a:p>
        </p:txBody>
      </p:sp>
      <p:sp>
        <p:nvSpPr>
          <p:cNvPr id="20" name="Rectángulo: esquinas redondeadas 1">
            <a:extLst>
              <a:ext uri="{FF2B5EF4-FFF2-40B4-BE49-F238E27FC236}">
                <a16:creationId xmlns:a16="http://schemas.microsoft.com/office/drawing/2014/main" id="{896FC7B6-E602-6264-F89E-ECA6FD0FD1AA}"/>
              </a:ext>
            </a:extLst>
          </p:cNvPr>
          <p:cNvSpPr/>
          <p:nvPr/>
        </p:nvSpPr>
        <p:spPr>
          <a:xfrm>
            <a:off x="7608558" y="624930"/>
            <a:ext cx="3227098" cy="5601442"/>
          </a:xfrm>
          <a:prstGeom prst="roundRect">
            <a:avLst>
              <a:gd name="adj" fmla="val 201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CL" b="1">
              <a:solidFill>
                <a:schemeClr val="tx1"/>
              </a:solidFill>
            </a:endParaRPr>
          </a:p>
        </p:txBody>
      </p:sp>
      <p:grpSp>
        <p:nvGrpSpPr>
          <p:cNvPr id="21" name="Grupo 20">
            <a:extLst>
              <a:ext uri="{FF2B5EF4-FFF2-40B4-BE49-F238E27FC236}">
                <a16:creationId xmlns:a16="http://schemas.microsoft.com/office/drawing/2014/main" id="{47FE0368-C32E-6582-9EB5-AEBC6B9D4440}"/>
              </a:ext>
            </a:extLst>
          </p:cNvPr>
          <p:cNvGrpSpPr/>
          <p:nvPr/>
        </p:nvGrpSpPr>
        <p:grpSpPr>
          <a:xfrm>
            <a:off x="331214" y="1896643"/>
            <a:ext cx="7864943" cy="3138747"/>
            <a:chOff x="221474" y="2098963"/>
            <a:chExt cx="7501539" cy="2507368"/>
          </a:xfrm>
        </p:grpSpPr>
        <p:sp>
          <p:nvSpPr>
            <p:cNvPr id="22" name="Rectángulo: esquinas redondeadas 9">
              <a:extLst>
                <a:ext uri="{FF2B5EF4-FFF2-40B4-BE49-F238E27FC236}">
                  <a16:creationId xmlns:a16="http://schemas.microsoft.com/office/drawing/2014/main" id="{A1ED8FE1-ACD3-E1B9-1641-8963B650F140}"/>
                </a:ext>
              </a:extLst>
            </p:cNvPr>
            <p:cNvSpPr/>
            <p:nvPr/>
          </p:nvSpPr>
          <p:spPr>
            <a:xfrm>
              <a:off x="221474" y="2372989"/>
              <a:ext cx="6512172" cy="2233342"/>
            </a:xfrm>
            <a:prstGeom prst="roundRect">
              <a:avLst>
                <a:gd name="adj" fmla="val 201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23" name="CuadroTexto 22">
              <a:extLst>
                <a:ext uri="{FF2B5EF4-FFF2-40B4-BE49-F238E27FC236}">
                  <a16:creationId xmlns:a16="http://schemas.microsoft.com/office/drawing/2014/main" id="{E081A0EA-53C9-DEB6-8FC6-B6D9653AACD6}"/>
                </a:ext>
              </a:extLst>
            </p:cNvPr>
            <p:cNvSpPr txBox="1"/>
            <p:nvPr/>
          </p:nvSpPr>
          <p:spPr>
            <a:xfrm>
              <a:off x="4016923" y="2098963"/>
              <a:ext cx="3706090" cy="523220"/>
            </a:xfrm>
            <a:prstGeom prst="rect">
              <a:avLst/>
            </a:prstGeom>
            <a:noFill/>
            <a:effectLst/>
          </p:spPr>
          <p:txBody>
            <a:bodyPr wrap="square" lIns="91440" tIns="45720" rIns="91440" bIns="45720" rtlCol="0" anchor="t">
              <a:spAutoFit/>
            </a:bodyPr>
            <a:lstStyle/>
            <a:p>
              <a:endParaRPr lang="es-ES" sz="1400">
                <a:solidFill>
                  <a:srgbClr val="2F7FE2"/>
                </a:solidFill>
              </a:endParaRPr>
            </a:p>
            <a:p>
              <a:endParaRPr lang="es-CL" sz="1400"/>
            </a:p>
          </p:txBody>
        </p:sp>
      </p:grpSp>
      <p:sp>
        <p:nvSpPr>
          <p:cNvPr id="24" name="CuadroTexto 23">
            <a:extLst>
              <a:ext uri="{FF2B5EF4-FFF2-40B4-BE49-F238E27FC236}">
                <a16:creationId xmlns:a16="http://schemas.microsoft.com/office/drawing/2014/main" id="{18E3F4AF-3A5A-3F0B-9792-BCC6F20FD095}"/>
              </a:ext>
            </a:extLst>
          </p:cNvPr>
          <p:cNvSpPr txBox="1"/>
          <p:nvPr/>
        </p:nvSpPr>
        <p:spPr>
          <a:xfrm>
            <a:off x="7776198" y="808534"/>
            <a:ext cx="2891818" cy="6386364"/>
          </a:xfrm>
          <a:prstGeom prst="rect">
            <a:avLst/>
          </a:prstGeom>
          <a:noFill/>
          <a:effectLst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ES" sz="1400" b="1">
                <a:solidFill>
                  <a:srgbClr val="2F7FE2"/>
                </a:solidFill>
              </a:rPr>
              <a:t>REQUISITOS PARA LIDERAR UNA SESIÓN</a:t>
            </a:r>
          </a:p>
          <a:p>
            <a:pPr marL="171450" indent="-171450" algn="just">
              <a:spcBef>
                <a:spcPts val="600"/>
              </a:spcBef>
              <a:buFont typeface="Arial,Sans-Serif"/>
              <a:buChar char="•"/>
            </a:pPr>
            <a:r>
              <a:rPr lang="es-MX" sz="1200" b="1"/>
              <a:t>Ser estudiante regular</a:t>
            </a:r>
            <a:r>
              <a:rPr lang="es-MX" sz="1200"/>
              <a:t> de cualquier nivel (Pregrado, Posgrado o </a:t>
            </a:r>
            <a:r>
              <a:rPr lang="es-MX" sz="1200" err="1"/>
              <a:t>Alumni</a:t>
            </a:r>
            <a:r>
              <a:rPr lang="es-MX" sz="1200"/>
              <a:t>).</a:t>
            </a:r>
          </a:p>
          <a:p>
            <a:pPr marL="171450" indent="-171450" algn="just">
              <a:spcBef>
                <a:spcPts val="600"/>
              </a:spcBef>
              <a:buFont typeface="Arial,Sans-Serif"/>
              <a:buChar char="•"/>
            </a:pPr>
            <a:r>
              <a:rPr lang="en-US" sz="1200"/>
              <a:t>En </a:t>
            </a:r>
            <a:r>
              <a:rPr lang="en-US" sz="1200" err="1"/>
              <a:t>el</a:t>
            </a:r>
            <a:r>
              <a:rPr lang="en-US" sz="1200"/>
              <a:t> </a:t>
            </a:r>
            <a:r>
              <a:rPr lang="en-US" sz="1200" err="1"/>
              <a:t>caso</a:t>
            </a:r>
            <a:r>
              <a:rPr lang="en-US" sz="1200"/>
              <a:t> de ser alumni, </a:t>
            </a:r>
            <a:r>
              <a:rPr lang="en-US" sz="1200" err="1"/>
              <a:t>debe</a:t>
            </a:r>
            <a:r>
              <a:rPr lang="en-US" sz="1200"/>
              <a:t> ser con un  </a:t>
            </a:r>
            <a:r>
              <a:rPr lang="en-US" sz="1200" b="1" err="1"/>
              <a:t>máximo</a:t>
            </a:r>
            <a:r>
              <a:rPr lang="en-US" sz="1200" b="1"/>
              <a:t> de un </a:t>
            </a:r>
            <a:r>
              <a:rPr lang="en-US" sz="1200" b="1" err="1"/>
              <a:t>año</a:t>
            </a:r>
            <a:r>
              <a:rPr lang="en-US" sz="1200" b="1"/>
              <a:t> de </a:t>
            </a:r>
            <a:r>
              <a:rPr lang="en-US" sz="1200" b="1" err="1"/>
              <a:t>egreso</a:t>
            </a:r>
            <a:r>
              <a:rPr lang="en-US" sz="1200" b="1"/>
              <a:t>.</a:t>
            </a:r>
          </a:p>
          <a:p>
            <a:pPr marL="171450" indent="-171450" algn="just">
              <a:spcBef>
                <a:spcPts val="600"/>
              </a:spcBef>
              <a:buFont typeface="Arial,Sans-Serif"/>
              <a:buChar char="•"/>
            </a:pPr>
            <a:r>
              <a:rPr lang="en-US" sz="1200" b="1" err="1"/>
              <a:t>Proponer</a:t>
            </a:r>
            <a:r>
              <a:rPr lang="en-US" sz="1200" b="1"/>
              <a:t> un </a:t>
            </a:r>
            <a:r>
              <a:rPr lang="en-US" sz="1200" b="1" err="1"/>
              <a:t>tema</a:t>
            </a:r>
            <a:r>
              <a:rPr lang="en-US" sz="1200"/>
              <a:t> </a:t>
            </a:r>
            <a:r>
              <a:rPr lang="en-US" sz="1200" err="1"/>
              <a:t>que</a:t>
            </a:r>
            <a:r>
              <a:rPr lang="en-US" sz="1200"/>
              <a:t> se </a:t>
            </a:r>
            <a:r>
              <a:rPr lang="en-US" sz="1200" err="1"/>
              <a:t>quiera</a:t>
            </a:r>
            <a:r>
              <a:rPr lang="en-US" sz="1200"/>
              <a:t> </a:t>
            </a:r>
            <a:r>
              <a:rPr lang="en-US" sz="1200" err="1"/>
              <a:t>abordar</a:t>
            </a:r>
            <a:r>
              <a:rPr lang="en-US" sz="1200"/>
              <a:t> para </a:t>
            </a:r>
            <a:r>
              <a:rPr lang="en-US" sz="1200" err="1"/>
              <a:t>el</a:t>
            </a:r>
            <a:r>
              <a:rPr lang="en-US" sz="1200"/>
              <a:t> </a:t>
            </a:r>
            <a:r>
              <a:rPr lang="en-US" sz="1200" err="1"/>
              <a:t>diálogo</a:t>
            </a:r>
            <a:r>
              <a:rPr lang="en-US" sz="1200"/>
              <a:t> con </a:t>
            </a:r>
            <a:r>
              <a:rPr lang="en-US" sz="1200" err="1"/>
              <a:t>preguntas</a:t>
            </a:r>
            <a:r>
              <a:rPr lang="en-US" sz="1200"/>
              <a:t> a </a:t>
            </a:r>
            <a:r>
              <a:rPr lang="en-US" sz="1200" err="1"/>
              <a:t>discutir</a:t>
            </a:r>
            <a:r>
              <a:rPr lang="en-US" sz="1200"/>
              <a:t>.</a:t>
            </a:r>
          </a:p>
          <a:p>
            <a:pPr marL="171450" indent="-171450" algn="just">
              <a:spcBef>
                <a:spcPts val="600"/>
              </a:spcBef>
              <a:buFont typeface="Arial,Sans-Serif"/>
              <a:buChar char="•"/>
            </a:pPr>
            <a:r>
              <a:rPr lang="en-US" sz="1200"/>
              <a:t>En </a:t>
            </a:r>
            <a:r>
              <a:rPr lang="en-US" sz="1200" err="1"/>
              <a:t>el</a:t>
            </a:r>
            <a:r>
              <a:rPr lang="en-US" sz="1200"/>
              <a:t> </a:t>
            </a:r>
            <a:r>
              <a:rPr lang="en-US" sz="1200" err="1"/>
              <a:t>caso</a:t>
            </a:r>
            <a:r>
              <a:rPr lang="en-US" sz="1200"/>
              <a:t> de </a:t>
            </a:r>
            <a:r>
              <a:rPr lang="en-US" sz="1200" err="1"/>
              <a:t>que</a:t>
            </a:r>
            <a:r>
              <a:rPr lang="en-US" sz="1200"/>
              <a:t> </a:t>
            </a:r>
            <a:r>
              <a:rPr lang="en-US" sz="1200" err="1"/>
              <a:t>quiera</a:t>
            </a:r>
            <a:r>
              <a:rPr lang="en-US" sz="1200"/>
              <a:t> </a:t>
            </a:r>
            <a:r>
              <a:rPr lang="en-US" sz="1200" err="1"/>
              <a:t>liderar</a:t>
            </a:r>
            <a:r>
              <a:rPr lang="en-US" sz="1200"/>
              <a:t> </a:t>
            </a:r>
            <a:r>
              <a:rPr lang="en-US" sz="1200" err="1"/>
              <a:t>una</a:t>
            </a:r>
            <a:r>
              <a:rPr lang="en-US" sz="1200"/>
              <a:t> </a:t>
            </a:r>
            <a:r>
              <a:rPr lang="en-US" sz="1200" b="1" err="1"/>
              <a:t>sesión</a:t>
            </a:r>
            <a:r>
              <a:rPr lang="en-US" sz="1200" b="1"/>
              <a:t> </a:t>
            </a:r>
            <a:r>
              <a:rPr lang="en-US" sz="1200" b="1" err="1"/>
              <a:t>en</a:t>
            </a:r>
            <a:r>
              <a:rPr lang="en-US" sz="1200" b="1"/>
              <a:t> </a:t>
            </a:r>
            <a:r>
              <a:rPr lang="en-US" sz="1200" b="1" err="1"/>
              <a:t>inglés</a:t>
            </a:r>
            <a:r>
              <a:rPr lang="en-US" sz="1200" b="1"/>
              <a:t>, </a:t>
            </a:r>
            <a:r>
              <a:rPr lang="en-US" sz="1200" b="1" err="1"/>
              <a:t>deberá</a:t>
            </a:r>
            <a:r>
              <a:rPr lang="en-US" sz="1200" b="1"/>
              <a:t> </a:t>
            </a:r>
            <a:r>
              <a:rPr lang="en-US" sz="1200" b="1" err="1"/>
              <a:t>tener</a:t>
            </a:r>
            <a:r>
              <a:rPr lang="en-US" sz="1200" b="1"/>
              <a:t> al </a:t>
            </a:r>
            <a:r>
              <a:rPr lang="en-US" sz="1200" b="1" err="1"/>
              <a:t>menos</a:t>
            </a:r>
            <a:r>
              <a:rPr lang="en-US" sz="1200" b="1"/>
              <a:t> un </a:t>
            </a:r>
            <a:r>
              <a:rPr lang="en-US" sz="1200" b="1" err="1"/>
              <a:t>nivel</a:t>
            </a:r>
            <a:r>
              <a:rPr lang="en-US" sz="1200" b="1"/>
              <a:t> </a:t>
            </a:r>
            <a:r>
              <a:rPr lang="en-US" sz="1200" b="1" err="1"/>
              <a:t>intermedio</a:t>
            </a:r>
            <a:r>
              <a:rPr lang="en-US" sz="1200" b="1"/>
              <a:t>.</a:t>
            </a:r>
          </a:p>
          <a:p>
            <a:pPr marL="171450" indent="-171450" algn="just">
              <a:spcBef>
                <a:spcPts val="600"/>
              </a:spcBef>
              <a:buFont typeface="Arial,Sans-Serif"/>
              <a:buChar char="•"/>
            </a:pPr>
            <a:r>
              <a:rPr lang="en-US" sz="1200" b="1" err="1">
                <a:solidFill>
                  <a:srgbClr val="000000"/>
                </a:solidFill>
              </a:rPr>
              <a:t>Enviar</a:t>
            </a:r>
            <a:r>
              <a:rPr lang="en-US" sz="1200" b="1">
                <a:solidFill>
                  <a:srgbClr val="000000"/>
                </a:solidFill>
              </a:rPr>
              <a:t> </a:t>
            </a:r>
            <a:r>
              <a:rPr lang="en-US" sz="1200" b="1" err="1">
                <a:solidFill>
                  <a:srgbClr val="000000"/>
                </a:solidFill>
              </a:rPr>
              <a:t>el</a:t>
            </a:r>
            <a:r>
              <a:rPr lang="en-US" sz="1200" b="1">
                <a:solidFill>
                  <a:srgbClr val="000000"/>
                </a:solidFill>
              </a:rPr>
              <a:t> </a:t>
            </a:r>
            <a:r>
              <a:rPr lang="en-US" sz="1200" b="1" err="1">
                <a:solidFill>
                  <a:srgbClr val="000000"/>
                </a:solidFill>
              </a:rPr>
              <a:t>formulario</a:t>
            </a:r>
            <a:r>
              <a:rPr lang="en-US" sz="1200" b="1">
                <a:solidFill>
                  <a:srgbClr val="000000"/>
                </a:solidFill>
              </a:rPr>
              <a:t>.</a:t>
            </a:r>
          </a:p>
          <a:p>
            <a:pPr marL="171450" indent="-171450">
              <a:buFont typeface="Arial,Sans-Serif"/>
              <a:buChar char="•"/>
            </a:pPr>
            <a:endParaRPr lang="en-US" sz="1200">
              <a:solidFill>
                <a:srgbClr val="000000"/>
              </a:solidFill>
            </a:endParaRPr>
          </a:p>
          <a:p>
            <a:r>
              <a:rPr lang="es-ES" sz="1400" b="1">
                <a:solidFill>
                  <a:srgbClr val="2F7FE2"/>
                </a:solidFill>
              </a:rPr>
              <a:t>ELEMENTOS CLAVE</a:t>
            </a:r>
          </a:p>
          <a:p>
            <a:pPr marL="171450" indent="-171450" algn="just">
              <a:buFont typeface="Arial,Sans-Serif"/>
              <a:buChar char="•"/>
            </a:pPr>
            <a:r>
              <a:rPr lang="en-US" sz="1200" err="1">
                <a:solidFill>
                  <a:srgbClr val="000000"/>
                </a:solidFill>
              </a:rPr>
              <a:t>Estudiante</a:t>
            </a:r>
            <a:r>
              <a:rPr lang="en-US" sz="1200">
                <a:solidFill>
                  <a:srgbClr val="000000"/>
                </a:solidFill>
              </a:rPr>
              <a:t> par </a:t>
            </a:r>
            <a:r>
              <a:rPr lang="en-US" sz="1200" err="1">
                <a:solidFill>
                  <a:srgbClr val="000000"/>
                </a:solidFill>
              </a:rPr>
              <a:t>en</a:t>
            </a:r>
            <a:r>
              <a:rPr lang="en-US" sz="1200">
                <a:solidFill>
                  <a:srgbClr val="000000"/>
                </a:solidFill>
              </a:rPr>
              <a:t> </a:t>
            </a:r>
            <a:r>
              <a:rPr lang="en-US" sz="1200" err="1">
                <a:solidFill>
                  <a:srgbClr val="000000"/>
                </a:solidFill>
              </a:rPr>
              <a:t>universidad</a:t>
            </a:r>
            <a:r>
              <a:rPr lang="en-US" sz="1200">
                <a:solidFill>
                  <a:srgbClr val="000000"/>
                </a:solidFill>
              </a:rPr>
              <a:t> </a:t>
            </a:r>
            <a:r>
              <a:rPr lang="en-US" sz="1200" err="1">
                <a:solidFill>
                  <a:srgbClr val="000000"/>
                </a:solidFill>
              </a:rPr>
              <a:t>socia</a:t>
            </a:r>
            <a:r>
              <a:rPr lang="en-US" sz="1200">
                <a:solidFill>
                  <a:srgbClr val="000000"/>
                </a:solidFill>
              </a:rPr>
              <a:t> </a:t>
            </a:r>
          </a:p>
          <a:p>
            <a:pPr marL="171450" indent="-171450" algn="just">
              <a:buFont typeface="Arial,Sans-Serif"/>
              <a:buChar char="•"/>
            </a:pPr>
            <a:r>
              <a:rPr lang="en-US" sz="1200">
                <a:solidFill>
                  <a:srgbClr val="000000"/>
                </a:solidFill>
              </a:rPr>
              <a:t>Tema con </a:t>
            </a:r>
            <a:r>
              <a:rPr lang="en-US" sz="1200" err="1">
                <a:solidFill>
                  <a:srgbClr val="000000"/>
                </a:solidFill>
              </a:rPr>
              <a:t>preguntas</a:t>
            </a:r>
            <a:r>
              <a:rPr lang="en-US" sz="1200">
                <a:solidFill>
                  <a:srgbClr val="000000"/>
                </a:solidFill>
              </a:rPr>
              <a:t> de </a:t>
            </a:r>
            <a:r>
              <a:rPr lang="en-US" sz="1200" err="1">
                <a:solidFill>
                  <a:srgbClr val="000000"/>
                </a:solidFill>
              </a:rPr>
              <a:t>interés</a:t>
            </a:r>
            <a:endParaRPr lang="en-US" sz="1200">
              <a:solidFill>
                <a:srgbClr val="000000"/>
              </a:solidFill>
            </a:endParaRPr>
          </a:p>
          <a:p>
            <a:pPr marL="171450" indent="-171450" algn="just">
              <a:buFont typeface="Arial,Sans-Serif"/>
              <a:buChar char="•"/>
            </a:pPr>
            <a:r>
              <a:rPr lang="en-US" sz="1200" err="1">
                <a:solidFill>
                  <a:srgbClr val="000000"/>
                </a:solidFill>
              </a:rPr>
              <a:t>Artículo</a:t>
            </a:r>
            <a:r>
              <a:rPr lang="en-US" sz="1200">
                <a:solidFill>
                  <a:srgbClr val="000000"/>
                </a:solidFill>
              </a:rPr>
              <a:t> o video </a:t>
            </a:r>
            <a:r>
              <a:rPr lang="en-US" sz="1200" err="1">
                <a:solidFill>
                  <a:srgbClr val="000000"/>
                </a:solidFill>
              </a:rPr>
              <a:t>recomendado</a:t>
            </a:r>
            <a:r>
              <a:rPr lang="en-US" sz="1200">
                <a:solidFill>
                  <a:srgbClr val="000000"/>
                </a:solidFill>
              </a:rPr>
              <a:t> </a:t>
            </a:r>
            <a:r>
              <a:rPr lang="en-US" sz="1200" err="1">
                <a:solidFill>
                  <a:srgbClr val="000000"/>
                </a:solidFill>
              </a:rPr>
              <a:t>por</a:t>
            </a:r>
            <a:r>
              <a:rPr lang="en-US" sz="1200">
                <a:solidFill>
                  <a:srgbClr val="000000"/>
                </a:solidFill>
              </a:rPr>
              <a:t> un </a:t>
            </a:r>
            <a:r>
              <a:rPr lang="en-US" sz="1200" err="1">
                <a:solidFill>
                  <a:srgbClr val="000000"/>
                </a:solidFill>
              </a:rPr>
              <a:t>académico</a:t>
            </a:r>
            <a:r>
              <a:rPr lang="en-US" sz="1200">
                <a:solidFill>
                  <a:srgbClr val="000000"/>
                </a:solidFill>
              </a:rPr>
              <a:t>/a UC</a:t>
            </a:r>
          </a:p>
          <a:p>
            <a:pPr marL="171450" indent="-171450" algn="just">
              <a:buFont typeface="Arial,Sans-Serif"/>
              <a:buChar char="•"/>
            </a:pPr>
            <a:r>
              <a:rPr lang="en-US" sz="1200" err="1"/>
              <a:t>Motivación</a:t>
            </a:r>
            <a:r>
              <a:rPr lang="en-US" sz="1200"/>
              <a:t> entre </a:t>
            </a:r>
            <a:r>
              <a:rPr lang="en-US" sz="1200" err="1"/>
              <a:t>estudiantes</a:t>
            </a:r>
            <a:r>
              <a:rPr lang="en-US" sz="1200"/>
              <a:t> UC  </a:t>
            </a:r>
          </a:p>
          <a:p>
            <a:pPr algn="just"/>
            <a:br>
              <a:rPr lang="en-US" sz="1400"/>
            </a:br>
            <a:r>
              <a:rPr lang="es-ES" sz="1400" b="1">
                <a:solidFill>
                  <a:srgbClr val="2F7FE2"/>
                </a:solidFill>
              </a:rPr>
              <a:t>POSTULACIÓN</a:t>
            </a:r>
            <a:endParaRPr lang="en-US" sz="1400"/>
          </a:p>
          <a:p>
            <a:pPr algn="just"/>
            <a:r>
              <a:rPr lang="en-US" sz="1400" err="1">
                <a:solidFill>
                  <a:srgbClr val="000000"/>
                </a:solidFill>
              </a:rPr>
              <a:t>Postulación</a:t>
            </a:r>
            <a:r>
              <a:rPr lang="en-US" sz="1400">
                <a:solidFill>
                  <a:srgbClr val="000000"/>
                </a:solidFill>
              </a:rPr>
              <a:t> </a:t>
            </a:r>
            <a:r>
              <a:rPr lang="en-US" sz="1400" err="1">
                <a:solidFill>
                  <a:srgbClr val="000000"/>
                </a:solidFill>
              </a:rPr>
              <a:t>abierta</a:t>
            </a:r>
            <a:r>
              <a:rPr lang="en-US" sz="1400">
                <a:solidFill>
                  <a:srgbClr val="000000"/>
                </a:solidFill>
              </a:rPr>
              <a:t> </a:t>
            </a:r>
            <a:endParaRPr lang="en-US" sz="1400" b="1">
              <a:solidFill>
                <a:srgbClr val="000000"/>
              </a:solidFill>
            </a:endParaRPr>
          </a:p>
          <a:p>
            <a:r>
              <a:rPr lang="en-US" sz="1400" err="1">
                <a:solidFill>
                  <a:srgbClr val="000000"/>
                </a:solidFill>
              </a:rPr>
              <a:t>en</a:t>
            </a:r>
            <a:r>
              <a:rPr lang="en-US" sz="1400">
                <a:solidFill>
                  <a:srgbClr val="000000"/>
                </a:solidFill>
              </a:rPr>
              <a:t> </a:t>
            </a:r>
            <a:r>
              <a:rPr lang="en-US" sz="1400" err="1">
                <a:solidFill>
                  <a:srgbClr val="000000"/>
                </a:solidFill>
              </a:rPr>
              <a:t>el</a:t>
            </a:r>
            <a:r>
              <a:rPr lang="en-US" sz="1400">
                <a:solidFill>
                  <a:srgbClr val="000000"/>
                </a:solidFill>
              </a:rPr>
              <a:t> </a:t>
            </a:r>
            <a:r>
              <a:rPr lang="en-US" sz="1400" err="1">
                <a:solidFill>
                  <a:srgbClr val="000000"/>
                </a:solidFill>
              </a:rPr>
              <a:t>siguiente</a:t>
            </a:r>
            <a:r>
              <a:rPr lang="en-US" sz="1400">
                <a:solidFill>
                  <a:srgbClr val="000000"/>
                </a:solidFill>
              </a:rPr>
              <a:t> </a:t>
            </a:r>
            <a:endParaRPr lang="en-US" sz="1400" b="1">
              <a:solidFill>
                <a:srgbClr val="000000"/>
              </a:solidFill>
            </a:endParaRPr>
          </a:p>
          <a:p>
            <a:r>
              <a:rPr lang="en-US" sz="1400" err="1">
                <a:solidFill>
                  <a:srgbClr val="000000"/>
                </a:solidFill>
              </a:rPr>
              <a:t>formulario</a:t>
            </a:r>
            <a:r>
              <a:rPr lang="en-US" sz="1400">
                <a:solidFill>
                  <a:srgbClr val="000000"/>
                </a:solidFill>
              </a:rPr>
              <a:t>  </a:t>
            </a:r>
            <a:r>
              <a:rPr lang="en-US" sz="1400" b="1">
                <a:solidFill>
                  <a:srgbClr val="000000"/>
                </a:solidFill>
                <a:hlinkClick r:id="rId4"/>
              </a:rPr>
              <a:t>AQUÍ</a:t>
            </a:r>
            <a:endParaRPr lang="en-US" sz="1400" b="1">
              <a:solidFill>
                <a:srgbClr val="000000"/>
              </a:solidFill>
            </a:endParaRPr>
          </a:p>
          <a:p>
            <a:endParaRPr lang="en-US" sz="1400">
              <a:solidFill>
                <a:srgbClr val="000000"/>
              </a:solidFill>
            </a:endParaRPr>
          </a:p>
          <a:p>
            <a:endParaRPr lang="en-US" sz="1400">
              <a:solidFill>
                <a:srgbClr val="000000"/>
              </a:solidFill>
            </a:endParaRPr>
          </a:p>
          <a:p>
            <a:endParaRPr lang="es-ES" sz="1400">
              <a:solidFill>
                <a:srgbClr val="2F7FE2"/>
              </a:solidFill>
              <a:highlight>
                <a:srgbClr val="FFFF00"/>
              </a:highlight>
            </a:endParaRPr>
          </a:p>
          <a:p>
            <a:endParaRPr lang="es-ES" sz="1400">
              <a:solidFill>
                <a:srgbClr val="000000"/>
              </a:solidFill>
            </a:endParaRP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EED15A47-E009-8FA4-1C29-5529BF5A7A0F}"/>
              </a:ext>
            </a:extLst>
          </p:cNvPr>
          <p:cNvGrpSpPr/>
          <p:nvPr/>
        </p:nvGrpSpPr>
        <p:grpSpPr>
          <a:xfrm>
            <a:off x="691439" y="2837698"/>
            <a:ext cx="1727219" cy="635290"/>
            <a:chOff x="5257208" y="761126"/>
            <a:chExt cx="3172487" cy="1121238"/>
          </a:xfrm>
        </p:grpSpPr>
        <p:sp>
          <p:nvSpPr>
            <p:cNvPr id="6" name="Rectángulo: esquinas redondeadas 5">
              <a:extLst>
                <a:ext uri="{FF2B5EF4-FFF2-40B4-BE49-F238E27FC236}">
                  <a16:creationId xmlns:a16="http://schemas.microsoft.com/office/drawing/2014/main" id="{A200ED09-8592-9AA1-9F78-A729B496185C}"/>
                </a:ext>
              </a:extLst>
            </p:cNvPr>
            <p:cNvSpPr/>
            <p:nvPr/>
          </p:nvSpPr>
          <p:spPr>
            <a:xfrm>
              <a:off x="5386516" y="761126"/>
              <a:ext cx="2952019" cy="1121238"/>
            </a:xfrm>
            <a:prstGeom prst="roundRect">
              <a:avLst>
                <a:gd name="adj" fmla="val 995"/>
              </a:avLst>
            </a:prstGeom>
            <a:solidFill>
              <a:srgbClr val="2F7FE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s-CL" sz="1400" b="1">
                  <a:solidFill>
                    <a:schemeClr val="bg1"/>
                  </a:solidFill>
                </a:rPr>
                <a:t>Activación </a:t>
              </a:r>
              <a:endParaRPr lang="es-ES" sz="1400">
                <a:solidFill>
                  <a:srgbClr val="000000"/>
                </a:solidFill>
              </a:endParaRPr>
            </a:p>
            <a:p>
              <a:pPr algn="ctr"/>
              <a:r>
                <a:rPr lang="es-CL" sz="1400" b="1">
                  <a:solidFill>
                    <a:schemeClr val="bg1"/>
                  </a:solidFill>
                </a:rPr>
                <a:t>previa</a:t>
              </a:r>
              <a:endParaRPr lang="es-CL"/>
            </a:p>
          </p:txBody>
        </p:sp>
        <p:sp>
          <p:nvSpPr>
            <p:cNvPr id="8" name="CuadroTexto 7">
              <a:extLst>
                <a:ext uri="{FF2B5EF4-FFF2-40B4-BE49-F238E27FC236}">
                  <a16:creationId xmlns:a16="http://schemas.microsoft.com/office/drawing/2014/main" id="{42BCBF43-20A9-BB6C-0CC0-9DA95A0A8AE4}"/>
                </a:ext>
              </a:extLst>
            </p:cNvPr>
            <p:cNvSpPr txBox="1"/>
            <p:nvPr/>
          </p:nvSpPr>
          <p:spPr>
            <a:xfrm>
              <a:off x="5257208" y="810297"/>
              <a:ext cx="3172487" cy="543203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algn="ctr"/>
              <a:endParaRPr lang="es-CL" sz="1400" b="1">
                <a:solidFill>
                  <a:schemeClr val="bg1"/>
                </a:solidFill>
                <a:ea typeface="Calibri"/>
                <a:cs typeface="Times New Roman"/>
              </a:endParaRPr>
            </a:p>
          </p:txBody>
        </p:sp>
      </p:grpSp>
      <p:sp>
        <p:nvSpPr>
          <p:cNvPr id="45" name="Rectángulo: esquinas redondeadas 44">
            <a:extLst>
              <a:ext uri="{FF2B5EF4-FFF2-40B4-BE49-F238E27FC236}">
                <a16:creationId xmlns:a16="http://schemas.microsoft.com/office/drawing/2014/main" id="{386FC3F6-08E0-E210-79D7-E57AE1540A23}"/>
              </a:ext>
            </a:extLst>
          </p:cNvPr>
          <p:cNvSpPr/>
          <p:nvPr/>
        </p:nvSpPr>
        <p:spPr>
          <a:xfrm>
            <a:off x="4892926" y="2838861"/>
            <a:ext cx="1607188" cy="635290"/>
          </a:xfrm>
          <a:prstGeom prst="roundRect">
            <a:avLst>
              <a:gd name="adj" fmla="val 995"/>
            </a:avLst>
          </a:prstGeom>
          <a:solidFill>
            <a:srgbClr val="2F7FE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s-CL" sz="1400" b="1">
                <a:solidFill>
                  <a:srgbClr val="FFFFFF"/>
                </a:solidFill>
                <a:latin typeface="Aptos"/>
              </a:rPr>
              <a:t>Presentación del tema</a:t>
            </a:r>
            <a:endParaRPr lang="es-CL" sz="1400" b="1"/>
          </a:p>
        </p:txBody>
      </p:sp>
      <p:sp>
        <p:nvSpPr>
          <p:cNvPr id="47" name="Rectángulo: esquinas redondeadas 46">
            <a:extLst>
              <a:ext uri="{FF2B5EF4-FFF2-40B4-BE49-F238E27FC236}">
                <a16:creationId xmlns:a16="http://schemas.microsoft.com/office/drawing/2014/main" id="{4F845170-BAAE-C2CE-E102-E674F558B315}"/>
              </a:ext>
            </a:extLst>
          </p:cNvPr>
          <p:cNvSpPr/>
          <p:nvPr/>
        </p:nvSpPr>
        <p:spPr>
          <a:xfrm>
            <a:off x="751369" y="4013853"/>
            <a:ext cx="1607188" cy="635290"/>
          </a:xfrm>
          <a:prstGeom prst="roundRect">
            <a:avLst>
              <a:gd name="adj" fmla="val 995"/>
            </a:avLst>
          </a:prstGeom>
          <a:solidFill>
            <a:srgbClr val="2F7FE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s-CL" sz="1400" b="1">
                <a:solidFill>
                  <a:srgbClr val="FFFFFF"/>
                </a:solidFill>
                <a:latin typeface="Aptos"/>
              </a:rPr>
              <a:t>Encuesta de satisfacción</a:t>
            </a:r>
            <a:endParaRPr lang="es-ES" sz="1400"/>
          </a:p>
        </p:txBody>
      </p:sp>
      <p:sp>
        <p:nvSpPr>
          <p:cNvPr id="49" name="Rectángulo: esquinas redondeadas 48">
            <a:extLst>
              <a:ext uri="{FF2B5EF4-FFF2-40B4-BE49-F238E27FC236}">
                <a16:creationId xmlns:a16="http://schemas.microsoft.com/office/drawing/2014/main" id="{BD6085BA-1354-7FB2-69EA-B18E10FA3486}"/>
              </a:ext>
            </a:extLst>
          </p:cNvPr>
          <p:cNvSpPr/>
          <p:nvPr/>
        </p:nvSpPr>
        <p:spPr>
          <a:xfrm>
            <a:off x="2815926" y="4013588"/>
            <a:ext cx="1607188" cy="635290"/>
          </a:xfrm>
          <a:prstGeom prst="roundRect">
            <a:avLst>
              <a:gd name="adj" fmla="val 995"/>
            </a:avLst>
          </a:prstGeom>
          <a:solidFill>
            <a:srgbClr val="2F7FE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s-CL" sz="1400" b="1">
                <a:solidFill>
                  <a:srgbClr val="FFFFFF"/>
                </a:solidFill>
                <a:latin typeface="Aptos"/>
              </a:rPr>
              <a:t>Síntesis de ideas </a:t>
            </a:r>
            <a:endParaRPr lang="es-CL" sz="1600" b="1"/>
          </a:p>
        </p:txBody>
      </p:sp>
      <p:sp>
        <p:nvSpPr>
          <p:cNvPr id="51" name="Rectángulo: esquinas redondeadas 50">
            <a:extLst>
              <a:ext uri="{FF2B5EF4-FFF2-40B4-BE49-F238E27FC236}">
                <a16:creationId xmlns:a16="http://schemas.microsoft.com/office/drawing/2014/main" id="{03877217-6F5A-7EC6-2619-52167E94972F}"/>
              </a:ext>
            </a:extLst>
          </p:cNvPr>
          <p:cNvSpPr/>
          <p:nvPr/>
        </p:nvSpPr>
        <p:spPr>
          <a:xfrm>
            <a:off x="4875072" y="4007772"/>
            <a:ext cx="1624638" cy="641106"/>
          </a:xfrm>
          <a:prstGeom prst="roundRect">
            <a:avLst>
              <a:gd name="adj" fmla="val 995"/>
            </a:avLst>
          </a:prstGeom>
          <a:solidFill>
            <a:srgbClr val="2F7FE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s-CL" sz="1400" b="1">
                <a:solidFill>
                  <a:srgbClr val="FFFFFF"/>
                </a:solidFill>
                <a:latin typeface="Aptos"/>
              </a:rPr>
              <a:t>Conversaciones en </a:t>
            </a:r>
            <a:r>
              <a:rPr lang="es-CL" sz="1400" b="1" err="1">
                <a:solidFill>
                  <a:srgbClr val="FFFFFF"/>
                </a:solidFill>
                <a:latin typeface="Aptos"/>
              </a:rPr>
              <a:t>breakout</a:t>
            </a:r>
            <a:r>
              <a:rPr lang="es-CL" sz="1400" b="1">
                <a:solidFill>
                  <a:srgbClr val="FFFFFF"/>
                </a:solidFill>
                <a:latin typeface="Aptos"/>
              </a:rPr>
              <a:t> </a:t>
            </a:r>
            <a:r>
              <a:rPr lang="es-CL" sz="1400" b="1" err="1">
                <a:solidFill>
                  <a:srgbClr val="FFFFFF"/>
                </a:solidFill>
                <a:latin typeface="Aptos"/>
              </a:rPr>
              <a:t>rooms</a:t>
            </a:r>
            <a:endParaRPr lang="es-ES" sz="1400" err="1"/>
          </a:p>
        </p:txBody>
      </p:sp>
      <p:grpSp>
        <p:nvGrpSpPr>
          <p:cNvPr id="52" name="Grupo 51">
            <a:extLst>
              <a:ext uri="{FF2B5EF4-FFF2-40B4-BE49-F238E27FC236}">
                <a16:creationId xmlns:a16="http://schemas.microsoft.com/office/drawing/2014/main" id="{82B499C6-4F28-DEF4-5A51-4291E7C9E090}"/>
              </a:ext>
            </a:extLst>
          </p:cNvPr>
          <p:cNvGrpSpPr/>
          <p:nvPr/>
        </p:nvGrpSpPr>
        <p:grpSpPr>
          <a:xfrm>
            <a:off x="2756400" y="2837697"/>
            <a:ext cx="1727220" cy="635290"/>
            <a:chOff x="5759359" y="-368155"/>
            <a:chExt cx="3172488" cy="1121238"/>
          </a:xfrm>
        </p:grpSpPr>
        <p:sp>
          <p:nvSpPr>
            <p:cNvPr id="53" name="Rectángulo: esquinas redondeadas 52">
              <a:extLst>
                <a:ext uri="{FF2B5EF4-FFF2-40B4-BE49-F238E27FC236}">
                  <a16:creationId xmlns:a16="http://schemas.microsoft.com/office/drawing/2014/main" id="{622CC4C1-B9B8-C28F-DBD0-A598820BA945}"/>
                </a:ext>
              </a:extLst>
            </p:cNvPr>
            <p:cNvSpPr/>
            <p:nvPr/>
          </p:nvSpPr>
          <p:spPr>
            <a:xfrm>
              <a:off x="5856614" y="-368155"/>
              <a:ext cx="2952018" cy="1121238"/>
            </a:xfrm>
            <a:prstGeom prst="roundRect">
              <a:avLst>
                <a:gd name="adj" fmla="val 995"/>
              </a:avLst>
            </a:prstGeom>
            <a:solidFill>
              <a:srgbClr val="2F7FE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54" name="CuadroTexto 53">
              <a:extLst>
                <a:ext uri="{FF2B5EF4-FFF2-40B4-BE49-F238E27FC236}">
                  <a16:creationId xmlns:a16="http://schemas.microsoft.com/office/drawing/2014/main" id="{0BE64EF0-B599-0EB5-12E1-1EC5FD48DE4E}"/>
                </a:ext>
              </a:extLst>
            </p:cNvPr>
            <p:cNvSpPr txBox="1"/>
            <p:nvPr/>
          </p:nvSpPr>
          <p:spPr>
            <a:xfrm>
              <a:off x="5759359" y="-113660"/>
              <a:ext cx="3172488" cy="543203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algn="ctr"/>
              <a:r>
                <a:rPr lang="es-CL" sz="1400" b="1" err="1">
                  <a:solidFill>
                    <a:schemeClr val="bg1"/>
                  </a:solidFill>
                  <a:latin typeface="Aptos"/>
                  <a:ea typeface="Calibri"/>
                  <a:cs typeface="Times New Roman"/>
                </a:rPr>
                <a:t>Icebreaker</a:t>
              </a:r>
              <a:endParaRPr lang="es-CL" sz="1400" b="1" err="1">
                <a:solidFill>
                  <a:schemeClr val="bg1"/>
                </a:solidFill>
                <a:ea typeface="Calibri"/>
                <a:cs typeface="Times New Roman"/>
              </a:endParaRPr>
            </a:p>
          </p:txBody>
        </p:sp>
      </p:grpSp>
      <p:sp>
        <p:nvSpPr>
          <p:cNvPr id="55" name="CuadroTexto 54">
            <a:extLst>
              <a:ext uri="{FF2B5EF4-FFF2-40B4-BE49-F238E27FC236}">
                <a16:creationId xmlns:a16="http://schemas.microsoft.com/office/drawing/2014/main" id="{5EF59C2C-C219-20A4-EACD-FB94160615F8}"/>
              </a:ext>
            </a:extLst>
          </p:cNvPr>
          <p:cNvSpPr txBox="1"/>
          <p:nvPr/>
        </p:nvSpPr>
        <p:spPr>
          <a:xfrm>
            <a:off x="747954" y="2364620"/>
            <a:ext cx="1232876" cy="61555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1600" b="1" baseline="0">
                <a:solidFill>
                  <a:srgbClr val="2F7FE2"/>
                </a:solidFill>
                <a:latin typeface="Aptos"/>
              </a:rPr>
              <a:t>PROCESO</a:t>
            </a:r>
            <a:endParaRPr lang="es-ES" sz="1600">
              <a:solidFill>
                <a:srgbClr val="2F7FE2"/>
              </a:solidFill>
            </a:endParaRPr>
          </a:p>
          <a:p>
            <a:pPr algn="ctr"/>
            <a:endParaRPr lang="es-ES"/>
          </a:p>
        </p:txBody>
      </p:sp>
      <p:sp>
        <p:nvSpPr>
          <p:cNvPr id="3" name="Flecha: a la derecha 60">
            <a:extLst>
              <a:ext uri="{FF2B5EF4-FFF2-40B4-BE49-F238E27FC236}">
                <a16:creationId xmlns:a16="http://schemas.microsoft.com/office/drawing/2014/main" id="{C4A1B58A-386A-B8A5-3F4D-A5B2BCAE10E8}"/>
              </a:ext>
            </a:extLst>
          </p:cNvPr>
          <p:cNvSpPr/>
          <p:nvPr/>
        </p:nvSpPr>
        <p:spPr>
          <a:xfrm>
            <a:off x="4553515" y="3049047"/>
            <a:ext cx="237449" cy="202271"/>
          </a:xfrm>
          <a:prstGeom prst="rightArrow">
            <a:avLst/>
          </a:prstGeom>
          <a:solidFill>
            <a:srgbClr val="2F7FE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Flecha: a la derecha 60">
            <a:extLst>
              <a:ext uri="{FF2B5EF4-FFF2-40B4-BE49-F238E27FC236}">
                <a16:creationId xmlns:a16="http://schemas.microsoft.com/office/drawing/2014/main" id="{48B26D50-F7BF-9FC5-F63F-5D5570EE4FE8}"/>
              </a:ext>
            </a:extLst>
          </p:cNvPr>
          <p:cNvSpPr/>
          <p:nvPr/>
        </p:nvSpPr>
        <p:spPr>
          <a:xfrm>
            <a:off x="2456055" y="3034645"/>
            <a:ext cx="237449" cy="202271"/>
          </a:xfrm>
          <a:prstGeom prst="rightArrow">
            <a:avLst/>
          </a:prstGeom>
          <a:solidFill>
            <a:srgbClr val="2F7FE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Flecha: a la derecha 60">
            <a:extLst>
              <a:ext uri="{FF2B5EF4-FFF2-40B4-BE49-F238E27FC236}">
                <a16:creationId xmlns:a16="http://schemas.microsoft.com/office/drawing/2014/main" id="{60C2DD54-8C7C-9031-5C96-81DF184EF517}"/>
              </a:ext>
            </a:extLst>
          </p:cNvPr>
          <p:cNvSpPr/>
          <p:nvPr/>
        </p:nvSpPr>
        <p:spPr>
          <a:xfrm rot="5400000">
            <a:off x="5538548" y="3622839"/>
            <a:ext cx="237449" cy="202271"/>
          </a:xfrm>
          <a:prstGeom prst="rightArrow">
            <a:avLst/>
          </a:prstGeom>
          <a:solidFill>
            <a:srgbClr val="2F7FE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Flecha: a la derecha 60">
            <a:extLst>
              <a:ext uri="{FF2B5EF4-FFF2-40B4-BE49-F238E27FC236}">
                <a16:creationId xmlns:a16="http://schemas.microsoft.com/office/drawing/2014/main" id="{23D69AA5-ADFC-93DF-7B4F-6F40EB9C7F99}"/>
              </a:ext>
            </a:extLst>
          </p:cNvPr>
          <p:cNvSpPr/>
          <p:nvPr/>
        </p:nvSpPr>
        <p:spPr>
          <a:xfrm rot="10800000">
            <a:off x="4540250" y="4227189"/>
            <a:ext cx="237449" cy="202271"/>
          </a:xfrm>
          <a:prstGeom prst="rightArrow">
            <a:avLst/>
          </a:prstGeom>
          <a:solidFill>
            <a:srgbClr val="2F7FE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Flecha: a la derecha 60">
            <a:extLst>
              <a:ext uri="{FF2B5EF4-FFF2-40B4-BE49-F238E27FC236}">
                <a16:creationId xmlns:a16="http://schemas.microsoft.com/office/drawing/2014/main" id="{D0BE318A-3DFC-A68F-D8C9-EA5DC325FF17}"/>
              </a:ext>
            </a:extLst>
          </p:cNvPr>
          <p:cNvSpPr/>
          <p:nvPr/>
        </p:nvSpPr>
        <p:spPr>
          <a:xfrm rot="10800000">
            <a:off x="2457180" y="4227190"/>
            <a:ext cx="237449" cy="202271"/>
          </a:xfrm>
          <a:prstGeom prst="rightArrow">
            <a:avLst/>
          </a:prstGeom>
          <a:solidFill>
            <a:srgbClr val="2F7FE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3" name="Imagen 12" descr="Código QR&#10;&#10;El contenido generado por IA puede ser incorrecto.">
            <a:extLst>
              <a:ext uri="{FF2B5EF4-FFF2-40B4-BE49-F238E27FC236}">
                <a16:creationId xmlns:a16="http://schemas.microsoft.com/office/drawing/2014/main" id="{DE8DCBFA-9C24-F67C-73C1-E8E5C3FD99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5922" y="5175071"/>
            <a:ext cx="941618" cy="988391"/>
          </a:xfrm>
          <a:prstGeom prst="rect">
            <a:avLst/>
          </a:prstGeom>
        </p:spPr>
      </p:pic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id="{7F4A2FBB-22FE-55E1-A0D4-2DDEBDD0424A}"/>
              </a:ext>
            </a:extLst>
          </p:cNvPr>
          <p:cNvCxnSpPr>
            <a:cxnSpLocks/>
          </p:cNvCxnSpPr>
          <p:nvPr/>
        </p:nvCxnSpPr>
        <p:spPr bwMode="auto">
          <a:xfrm>
            <a:off x="697667" y="612625"/>
            <a:ext cx="0" cy="376816"/>
          </a:xfrm>
          <a:prstGeom prst="line">
            <a:avLst/>
          </a:prstGeom>
          <a:solidFill>
            <a:srgbClr val="00B8FF"/>
          </a:solidFill>
          <a:ln w="38100" cap="flat" cmpd="sng" algn="ctr">
            <a:solidFill>
              <a:srgbClr val="B5D2F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17" name="Grupo 16">
            <a:extLst>
              <a:ext uri="{FF2B5EF4-FFF2-40B4-BE49-F238E27FC236}">
                <a16:creationId xmlns:a16="http://schemas.microsoft.com/office/drawing/2014/main" id="{B2DFD577-BF7B-A415-4313-4954804AC3E7}"/>
              </a:ext>
            </a:extLst>
          </p:cNvPr>
          <p:cNvGrpSpPr/>
          <p:nvPr/>
        </p:nvGrpSpPr>
        <p:grpSpPr>
          <a:xfrm>
            <a:off x="508712" y="485285"/>
            <a:ext cx="5130834" cy="791425"/>
            <a:chOff x="5386516" y="761126"/>
            <a:chExt cx="7591806" cy="2604043"/>
          </a:xfrm>
        </p:grpSpPr>
        <p:sp>
          <p:nvSpPr>
            <p:cNvPr id="14" name="Rectángulo: esquinas redondeadas 13">
              <a:extLst>
                <a:ext uri="{FF2B5EF4-FFF2-40B4-BE49-F238E27FC236}">
                  <a16:creationId xmlns:a16="http://schemas.microsoft.com/office/drawing/2014/main" id="{AC4C80FF-3754-CE2F-5143-E403B69F1106}"/>
                </a:ext>
              </a:extLst>
            </p:cNvPr>
            <p:cNvSpPr/>
            <p:nvPr/>
          </p:nvSpPr>
          <p:spPr>
            <a:xfrm>
              <a:off x="5386516" y="761126"/>
              <a:ext cx="7591806" cy="2604043"/>
            </a:xfrm>
            <a:prstGeom prst="roundRect">
              <a:avLst>
                <a:gd name="adj" fmla="val 995"/>
              </a:avLst>
            </a:prstGeom>
            <a:solidFill>
              <a:srgbClr val="2F7FE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16" name="CuadroTexto 15">
              <a:extLst>
                <a:ext uri="{FF2B5EF4-FFF2-40B4-BE49-F238E27FC236}">
                  <a16:creationId xmlns:a16="http://schemas.microsoft.com/office/drawing/2014/main" id="{BB8E12D5-73F4-E607-8730-C969922EB245}"/>
                </a:ext>
              </a:extLst>
            </p:cNvPr>
            <p:cNvSpPr txBox="1"/>
            <p:nvPr/>
          </p:nvSpPr>
          <p:spPr>
            <a:xfrm>
              <a:off x="5826945" y="1446977"/>
              <a:ext cx="6757274" cy="1316491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algn="just"/>
              <a:r>
                <a:rPr lang="es-CL" sz="2000" b="1">
                  <a:solidFill>
                    <a:schemeClr val="bg1"/>
                  </a:solidFill>
                  <a:latin typeface="Aptos"/>
                  <a:ea typeface="Calibri"/>
                  <a:cs typeface="Times New Roman"/>
                </a:rPr>
                <a:t>GLOBAL CONVERSATION</a:t>
              </a:r>
              <a:endParaRPr lang="es-ES" sz="2000">
                <a:solidFill>
                  <a:schemeClr val="bg1"/>
                </a:solidFill>
              </a:endParaRPr>
            </a:p>
          </p:txBody>
        </p:sp>
      </p:grpSp>
      <p:cxnSp>
        <p:nvCxnSpPr>
          <p:cNvPr id="18" name="Conector recto 14">
            <a:extLst>
              <a:ext uri="{FF2B5EF4-FFF2-40B4-BE49-F238E27FC236}">
                <a16:creationId xmlns:a16="http://schemas.microsoft.com/office/drawing/2014/main" id="{0E57A114-8245-1D1F-F7B9-36F525EDC439}"/>
              </a:ext>
            </a:extLst>
          </p:cNvPr>
          <p:cNvCxnSpPr>
            <a:cxnSpLocks/>
          </p:cNvCxnSpPr>
          <p:nvPr/>
        </p:nvCxnSpPr>
        <p:spPr bwMode="auto">
          <a:xfrm>
            <a:off x="697667" y="710948"/>
            <a:ext cx="0" cy="376816"/>
          </a:xfrm>
          <a:prstGeom prst="line">
            <a:avLst/>
          </a:prstGeom>
          <a:solidFill>
            <a:srgbClr val="00B8FF"/>
          </a:solidFill>
          <a:ln w="38100" cap="flat" cmpd="sng" algn="ctr">
            <a:solidFill>
              <a:srgbClr val="B5D2F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8995918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A54819-BECA-40FE-0952-1F56D98F2A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F6A73ABB-CE45-45AC-B775-E9FE250D13C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0823" t="-158" r="-97" b="158"/>
          <a:stretch>
            <a:fillRect/>
          </a:stretch>
        </p:blipFill>
        <p:spPr>
          <a:xfrm>
            <a:off x="5725454" y="-2223"/>
            <a:ext cx="6489995" cy="6862011"/>
          </a:xfrm>
          <a:prstGeom prst="rect">
            <a:avLst/>
          </a:prstGeom>
        </p:spPr>
      </p:pic>
      <p:grpSp>
        <p:nvGrpSpPr>
          <p:cNvPr id="3" name="Grupo 2">
            <a:extLst>
              <a:ext uri="{FF2B5EF4-FFF2-40B4-BE49-F238E27FC236}">
                <a16:creationId xmlns:a16="http://schemas.microsoft.com/office/drawing/2014/main" id="{6C47DD4A-2C41-3B45-A195-735FBD271B1A}"/>
              </a:ext>
            </a:extLst>
          </p:cNvPr>
          <p:cNvGrpSpPr/>
          <p:nvPr/>
        </p:nvGrpSpPr>
        <p:grpSpPr>
          <a:xfrm>
            <a:off x="374611" y="553360"/>
            <a:ext cx="5470007" cy="750258"/>
            <a:chOff x="5386516" y="940369"/>
            <a:chExt cx="5947389" cy="591815"/>
          </a:xfrm>
        </p:grpSpPr>
        <p:sp>
          <p:nvSpPr>
            <p:cNvPr id="16" name="Rectángulo: esquinas redondeadas 15">
              <a:extLst>
                <a:ext uri="{FF2B5EF4-FFF2-40B4-BE49-F238E27FC236}">
                  <a16:creationId xmlns:a16="http://schemas.microsoft.com/office/drawing/2014/main" id="{5B0C3833-5130-0978-1B7A-85A0960F66F6}"/>
                </a:ext>
              </a:extLst>
            </p:cNvPr>
            <p:cNvSpPr/>
            <p:nvPr/>
          </p:nvSpPr>
          <p:spPr>
            <a:xfrm>
              <a:off x="5386516" y="940369"/>
              <a:ext cx="5846929" cy="591815"/>
            </a:xfrm>
            <a:prstGeom prst="roundRect">
              <a:avLst>
                <a:gd name="adj" fmla="val 995"/>
              </a:avLst>
            </a:prstGeom>
            <a:solidFill>
              <a:srgbClr val="2F7FE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17" name="CuadroTexto 16">
              <a:extLst>
                <a:ext uri="{FF2B5EF4-FFF2-40B4-BE49-F238E27FC236}">
                  <a16:creationId xmlns:a16="http://schemas.microsoft.com/office/drawing/2014/main" id="{379B4C7B-13A4-409B-BA91-E1B5499F94FD}"/>
                </a:ext>
              </a:extLst>
            </p:cNvPr>
            <p:cNvSpPr txBox="1"/>
            <p:nvPr/>
          </p:nvSpPr>
          <p:spPr>
            <a:xfrm>
              <a:off x="5723710" y="1103636"/>
              <a:ext cx="5610195" cy="359821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r>
                <a:rPr lang="es-CL" sz="2000" b="1">
                  <a:solidFill>
                    <a:schemeClr val="bg1"/>
                  </a:solidFill>
                  <a:ea typeface="Calibri"/>
                  <a:cs typeface="Times New Roman"/>
                </a:rPr>
                <a:t>ASPIRE LEADERS PROGRAM</a:t>
              </a:r>
            </a:p>
          </p:txBody>
        </p:sp>
        <p:cxnSp>
          <p:nvCxnSpPr>
            <p:cNvPr id="18" name="Conector recto 17">
              <a:extLst>
                <a:ext uri="{FF2B5EF4-FFF2-40B4-BE49-F238E27FC236}">
                  <a16:creationId xmlns:a16="http://schemas.microsoft.com/office/drawing/2014/main" id="{B2440EFC-F4EF-A9DD-0075-356F9CD66114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652015" y="1090583"/>
              <a:ext cx="0" cy="322579"/>
            </a:xfrm>
            <a:prstGeom prst="line">
              <a:avLst/>
            </a:prstGeom>
            <a:solidFill>
              <a:srgbClr val="00B8FF"/>
            </a:solidFill>
            <a:ln w="38100" cap="flat" cmpd="sng" algn="ctr">
              <a:solidFill>
                <a:srgbClr val="B5D2F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id="{C3671CE3-B2BD-93AF-E6D3-EF8776188E8F}"/>
              </a:ext>
            </a:extLst>
          </p:cNvPr>
          <p:cNvSpPr/>
          <p:nvPr/>
        </p:nvSpPr>
        <p:spPr>
          <a:xfrm>
            <a:off x="3907804" y="1508141"/>
            <a:ext cx="4056965" cy="3056443"/>
          </a:xfrm>
          <a:prstGeom prst="roundRect">
            <a:avLst>
              <a:gd name="adj" fmla="val 201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5E7F7467-08BA-9E2D-AA3C-27C463CF3E8A}"/>
              </a:ext>
            </a:extLst>
          </p:cNvPr>
          <p:cNvSpPr/>
          <p:nvPr/>
        </p:nvSpPr>
        <p:spPr>
          <a:xfrm>
            <a:off x="410189" y="1553688"/>
            <a:ext cx="3010233" cy="12469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9" name="Rectángulo: esquinas redondeadas 18">
            <a:extLst>
              <a:ext uri="{FF2B5EF4-FFF2-40B4-BE49-F238E27FC236}">
                <a16:creationId xmlns:a16="http://schemas.microsoft.com/office/drawing/2014/main" id="{92453D78-DD55-D497-0858-9B65D2FEAF0C}"/>
              </a:ext>
            </a:extLst>
          </p:cNvPr>
          <p:cNvSpPr/>
          <p:nvPr/>
        </p:nvSpPr>
        <p:spPr>
          <a:xfrm>
            <a:off x="8143165" y="1503347"/>
            <a:ext cx="3889507" cy="1243844"/>
          </a:xfrm>
          <a:prstGeom prst="roundRect">
            <a:avLst>
              <a:gd name="adj" fmla="val 201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872A5714-08A5-B6CD-B9B2-B96773A8BAC0}"/>
              </a:ext>
            </a:extLst>
          </p:cNvPr>
          <p:cNvSpPr txBox="1"/>
          <p:nvPr/>
        </p:nvSpPr>
        <p:spPr>
          <a:xfrm>
            <a:off x="8374552" y="1755937"/>
            <a:ext cx="3491347" cy="954107"/>
          </a:xfrm>
          <a:prstGeom prst="rect">
            <a:avLst/>
          </a:prstGeom>
          <a:noFill/>
          <a:effectLst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MX" sz="1400" b="1">
                <a:solidFill>
                  <a:srgbClr val="2F7FE2"/>
                </a:solidFill>
              </a:rPr>
              <a:t>POSTULACIÓN DIRECTA</a:t>
            </a:r>
          </a:p>
          <a:p>
            <a:endParaRPr lang="es-MX" sz="1400" b="1">
              <a:solidFill>
                <a:srgbClr val="2F7FE2"/>
              </a:solidFill>
            </a:endParaRPr>
          </a:p>
          <a:p>
            <a:r>
              <a:rPr lang="es-MX" sz="1400" dirty="0"/>
              <a:t>Desde noviembre 2025 (cohorte 2026) al 21 de enero 2026</a:t>
            </a:r>
            <a:endParaRPr lang="es-MX" sz="1400" u="sng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5C7E8EC2-20C1-A8F7-6615-65FBD0D0A890}"/>
              </a:ext>
            </a:extLst>
          </p:cNvPr>
          <p:cNvSpPr txBox="1"/>
          <p:nvPr/>
        </p:nvSpPr>
        <p:spPr>
          <a:xfrm>
            <a:off x="4046295" y="1610479"/>
            <a:ext cx="3666838" cy="2846933"/>
          </a:xfrm>
          <a:prstGeom prst="rect">
            <a:avLst/>
          </a:prstGeom>
          <a:noFill/>
          <a:effectLst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ES" sz="1400" b="1">
                <a:solidFill>
                  <a:srgbClr val="2F7FE2"/>
                </a:solidFill>
              </a:rPr>
              <a:t>REQUISITOS</a:t>
            </a:r>
          </a:p>
          <a:p>
            <a:endParaRPr lang="es-ES" sz="1400" b="1">
              <a:solidFill>
                <a:srgbClr val="2F7FE2"/>
              </a:solidFill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s-MX" sz="1400"/>
              <a:t>Tener entre</a:t>
            </a:r>
            <a:r>
              <a:rPr lang="es-MX" sz="1400" b="1"/>
              <a:t> 18 y 29 años.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s-MX" sz="1400"/>
              <a:t>Debe ser </a:t>
            </a:r>
            <a:r>
              <a:rPr lang="es-MX" sz="1400" b="1"/>
              <a:t>estudiante de pregrado o recién egresado </a:t>
            </a:r>
            <a:r>
              <a:rPr lang="es-MX" sz="1400"/>
              <a:t>hace máximo tres años.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s-MX" sz="1400" b="1"/>
              <a:t>Ser el primero de su familia en acceder a la universidad y/o tener recursos limitados.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s-MX" sz="1400" b="1"/>
              <a:t>No debe estar inscrito en un programa de posgrado.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s-MX" sz="1400"/>
              <a:t>Tener un </a:t>
            </a:r>
            <a:r>
              <a:rPr lang="es-MX" sz="1400" b="1"/>
              <a:t>nivel intermedio de inglés.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8D0B0C2E-F103-9989-42F9-519EAB9FB9FA}"/>
              </a:ext>
            </a:extLst>
          </p:cNvPr>
          <p:cNvSpPr txBox="1"/>
          <p:nvPr/>
        </p:nvSpPr>
        <p:spPr>
          <a:xfrm>
            <a:off x="384742" y="3063260"/>
            <a:ext cx="3145427" cy="2893100"/>
          </a:xfrm>
          <a:prstGeom prst="rect">
            <a:avLst/>
          </a:prstGeom>
          <a:noFill/>
          <a:effectLst/>
        </p:spPr>
        <p:txBody>
          <a:bodyPr wrap="square" lIns="91440" tIns="45720" rIns="91440" bIns="45720" rtlCol="0" anchor="t">
            <a:spAutoFit/>
          </a:bodyPr>
          <a:lstStyle/>
          <a:p>
            <a:pPr algn="just"/>
            <a:r>
              <a:rPr lang="es-MX" sz="1400" b="1">
                <a:solidFill>
                  <a:srgbClr val="2F7FE2"/>
                </a:solidFill>
              </a:rPr>
              <a:t>Aspire </a:t>
            </a:r>
            <a:r>
              <a:rPr lang="es-MX" sz="1400" b="1" err="1">
                <a:solidFill>
                  <a:srgbClr val="2F7FE2"/>
                </a:solidFill>
              </a:rPr>
              <a:t>Leaders</a:t>
            </a:r>
            <a:r>
              <a:rPr lang="es-MX" sz="1400" b="1">
                <a:solidFill>
                  <a:srgbClr val="2F7FE2"/>
                </a:solidFill>
              </a:rPr>
              <a:t> </a:t>
            </a:r>
            <a:r>
              <a:rPr lang="es-MX" sz="1400" b="1" err="1">
                <a:solidFill>
                  <a:srgbClr val="2F7FE2"/>
                </a:solidFill>
              </a:rPr>
              <a:t>Program</a:t>
            </a:r>
            <a:r>
              <a:rPr lang="es-MX" sz="1400">
                <a:solidFill>
                  <a:srgbClr val="2F7FE2"/>
                </a:solidFill>
              </a:rPr>
              <a:t> es un </a:t>
            </a:r>
            <a:r>
              <a:rPr lang="es-MX" sz="1400" b="1">
                <a:solidFill>
                  <a:srgbClr val="2F7FE2"/>
                </a:solidFill>
              </a:rPr>
              <a:t>"viaje interactivo online”</a:t>
            </a:r>
            <a:r>
              <a:rPr lang="es-MX" sz="1400">
                <a:solidFill>
                  <a:srgbClr val="2F7FE2"/>
                </a:solidFill>
              </a:rPr>
              <a:t>, gratuito y dedicado al desarrollo del liderazgo guiado por profesores que también enseñan en Harvard </a:t>
            </a:r>
            <a:r>
              <a:rPr lang="es-MX" sz="1400" err="1">
                <a:solidFill>
                  <a:srgbClr val="2F7FE2"/>
                </a:solidFill>
              </a:rPr>
              <a:t>University</a:t>
            </a:r>
            <a:r>
              <a:rPr lang="es-MX" sz="1400">
                <a:solidFill>
                  <a:srgbClr val="2F7FE2"/>
                </a:solidFill>
              </a:rPr>
              <a:t>.</a:t>
            </a:r>
            <a:endParaRPr lang="en-US"/>
          </a:p>
          <a:p>
            <a:pPr algn="just"/>
            <a:r>
              <a:rPr lang="es-MX" sz="1400">
                <a:solidFill>
                  <a:srgbClr val="2F7FE2"/>
                </a:solidFill>
              </a:rPr>
              <a:t> </a:t>
            </a:r>
            <a:br>
              <a:rPr lang="es-MX" sz="1400"/>
            </a:br>
            <a:r>
              <a:rPr lang="es-MX" sz="1400">
                <a:solidFill>
                  <a:srgbClr val="2F7FE2"/>
                </a:solidFill>
              </a:rPr>
              <a:t>A su término, se pueden acceder otras oportunidades de financiamiento para convertir sus ideas en realidad. Estas son: un fondo semilla, becas académicas y un concurso de ideas con premios "</a:t>
            </a:r>
            <a:r>
              <a:rPr lang="es-MX" sz="1400" err="1">
                <a:solidFill>
                  <a:srgbClr val="2F7FE2"/>
                </a:solidFill>
              </a:rPr>
              <a:t>Community</a:t>
            </a:r>
            <a:r>
              <a:rPr lang="es-MX" sz="1400">
                <a:solidFill>
                  <a:srgbClr val="2F7FE2"/>
                </a:solidFill>
              </a:rPr>
              <a:t> </a:t>
            </a:r>
            <a:r>
              <a:rPr lang="es-MX" sz="1400" err="1">
                <a:solidFill>
                  <a:srgbClr val="2F7FE2"/>
                </a:solidFill>
              </a:rPr>
              <a:t>Action</a:t>
            </a:r>
            <a:r>
              <a:rPr lang="es-MX" sz="1400">
                <a:solidFill>
                  <a:srgbClr val="2F7FE2"/>
                </a:solidFill>
              </a:rPr>
              <a:t> </a:t>
            </a:r>
            <a:r>
              <a:rPr lang="es-MX" sz="1400" err="1">
                <a:solidFill>
                  <a:srgbClr val="2F7FE2"/>
                </a:solidFill>
              </a:rPr>
              <a:t>Awards</a:t>
            </a:r>
            <a:r>
              <a:rPr lang="es-MX" sz="1400">
                <a:solidFill>
                  <a:srgbClr val="2F7FE2"/>
                </a:solidFill>
              </a:rPr>
              <a:t>".</a:t>
            </a:r>
            <a:endParaRPr lang="es-MX"/>
          </a:p>
        </p:txBody>
      </p:sp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2A54C1CC-ECBC-A60E-E226-76C0EDA2A880}"/>
              </a:ext>
            </a:extLst>
          </p:cNvPr>
          <p:cNvSpPr/>
          <p:nvPr/>
        </p:nvSpPr>
        <p:spPr>
          <a:xfrm>
            <a:off x="8186297" y="2878772"/>
            <a:ext cx="3831998" cy="512816"/>
          </a:xfrm>
          <a:prstGeom prst="roundRect">
            <a:avLst>
              <a:gd name="adj" fmla="val 201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s-CL"/>
              <a:t>CC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7C5252F4-888F-C374-9CF1-7D13032BC2E4}"/>
              </a:ext>
            </a:extLst>
          </p:cNvPr>
          <p:cNvSpPr txBox="1"/>
          <p:nvPr/>
        </p:nvSpPr>
        <p:spPr>
          <a:xfrm>
            <a:off x="8374552" y="2985926"/>
            <a:ext cx="3584273" cy="738664"/>
          </a:xfrm>
          <a:prstGeom prst="rect">
            <a:avLst/>
          </a:prstGeom>
          <a:noFill/>
          <a:effectLst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MX" sz="1400" b="1">
                <a:solidFill>
                  <a:srgbClr val="2F7FE2"/>
                </a:solidFill>
              </a:rPr>
              <a:t>PARA MÁS INFORMACIÓN INGRESA </a:t>
            </a:r>
            <a:r>
              <a:rPr lang="es-MX" sz="1400" b="1">
                <a:solidFill>
                  <a:srgbClr val="2F7FE2"/>
                </a:solidFill>
                <a:hlinkClick r:id="rId3"/>
              </a:rPr>
              <a:t>AQUÍ</a:t>
            </a:r>
          </a:p>
          <a:p>
            <a:endParaRPr lang="es-MX" sz="1400" b="1">
              <a:solidFill>
                <a:srgbClr val="2F7FE2"/>
              </a:solidFill>
            </a:endParaRPr>
          </a:p>
          <a:p>
            <a:endParaRPr lang="es-MX" sz="1400"/>
          </a:p>
        </p:txBody>
      </p:sp>
      <p:pic>
        <p:nvPicPr>
          <p:cNvPr id="12" name="Imagen 11" descr="Código QR&#10;&#10;El contenido generado por IA puede ser incorrecto.">
            <a:extLst>
              <a:ext uri="{FF2B5EF4-FFF2-40B4-BE49-F238E27FC236}">
                <a16:creationId xmlns:a16="http://schemas.microsoft.com/office/drawing/2014/main" id="{0CC5FC7C-6DD3-51EA-55D6-0FAF3C2047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5395" y="4684027"/>
            <a:ext cx="1379295" cy="1379295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0A6D0CC6-6DA6-2394-1092-BD2444FA8B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6057" y="1628095"/>
            <a:ext cx="2808515" cy="1108983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901604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678F1C-0985-F292-CB7F-E2B0967A7F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Un grupo de personas caminando en un parque&#10;&#10;El contenido generado por IA puede ser incorrecto.">
            <a:extLst>
              <a:ext uri="{FF2B5EF4-FFF2-40B4-BE49-F238E27FC236}">
                <a16:creationId xmlns:a16="http://schemas.microsoft.com/office/drawing/2014/main" id="{0E9D4FBC-4E73-B3A3-0EDB-9F0FAF99AB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29" r="7204" b="4174"/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7" name="Imagen 6" descr="Forma&#10;&#10;El contenido generado por IA puede ser incorrecto.">
            <a:extLst>
              <a:ext uri="{FF2B5EF4-FFF2-40B4-BE49-F238E27FC236}">
                <a16:creationId xmlns:a16="http://schemas.microsoft.com/office/drawing/2014/main" id="{D49B09AA-BC17-2585-4FC5-484BFFCB53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6998" y="-2667000"/>
            <a:ext cx="6858000" cy="12192000"/>
          </a:xfrm>
          <a:prstGeom prst="rect">
            <a:avLst/>
          </a:prstGeom>
        </p:spPr>
      </p:pic>
      <p:pic>
        <p:nvPicPr>
          <p:cNvPr id="6" name="Imagen 5" descr="Forma&#10;&#10;El contenido generado por IA puede ser incorrecto.">
            <a:extLst>
              <a:ext uri="{FF2B5EF4-FFF2-40B4-BE49-F238E27FC236}">
                <a16:creationId xmlns:a16="http://schemas.microsoft.com/office/drawing/2014/main" id="{78E5C29C-9567-A3C2-4832-C13E7CBD8D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6999" y="-2667000"/>
            <a:ext cx="6858000" cy="12192000"/>
          </a:xfrm>
          <a:prstGeom prst="rect">
            <a:avLst/>
          </a:prstGeom>
        </p:spPr>
      </p:pic>
      <p:pic>
        <p:nvPicPr>
          <p:cNvPr id="8" name="Imagen 7" descr="Forma&#10;&#10;El contenido generado por IA puede ser incorrecto.">
            <a:extLst>
              <a:ext uri="{FF2B5EF4-FFF2-40B4-BE49-F238E27FC236}">
                <a16:creationId xmlns:a16="http://schemas.microsoft.com/office/drawing/2014/main" id="{CABBDF43-5B72-60B2-0475-8F7CF46030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135"/>
          <a:stretch>
            <a:fillRect/>
          </a:stretch>
        </p:blipFill>
        <p:spPr>
          <a:xfrm rot="5400000">
            <a:off x="2674257" y="-2667000"/>
            <a:ext cx="6858000" cy="12191999"/>
          </a:xfrm>
          <a:prstGeom prst="rect">
            <a:avLst/>
          </a:prstGeom>
        </p:spPr>
      </p:pic>
      <p:grpSp>
        <p:nvGrpSpPr>
          <p:cNvPr id="3" name="Grupo 2">
            <a:extLst>
              <a:ext uri="{FF2B5EF4-FFF2-40B4-BE49-F238E27FC236}">
                <a16:creationId xmlns:a16="http://schemas.microsoft.com/office/drawing/2014/main" id="{31A9AB4E-B106-8151-35BE-3A2EEC749750}"/>
              </a:ext>
            </a:extLst>
          </p:cNvPr>
          <p:cNvGrpSpPr/>
          <p:nvPr/>
        </p:nvGrpSpPr>
        <p:grpSpPr>
          <a:xfrm>
            <a:off x="253407" y="322458"/>
            <a:ext cx="2836157" cy="524365"/>
            <a:chOff x="5386516" y="761126"/>
            <a:chExt cx="5846929" cy="901586"/>
          </a:xfrm>
        </p:grpSpPr>
        <p:sp>
          <p:nvSpPr>
            <p:cNvPr id="16" name="Rectángulo: esquinas redondeadas 15">
              <a:extLst>
                <a:ext uri="{FF2B5EF4-FFF2-40B4-BE49-F238E27FC236}">
                  <a16:creationId xmlns:a16="http://schemas.microsoft.com/office/drawing/2014/main" id="{D6D4C6F2-FBED-851A-57F8-3E317D830A1B}"/>
                </a:ext>
              </a:extLst>
            </p:cNvPr>
            <p:cNvSpPr/>
            <p:nvPr/>
          </p:nvSpPr>
          <p:spPr>
            <a:xfrm>
              <a:off x="5386516" y="761126"/>
              <a:ext cx="5846929" cy="901586"/>
            </a:xfrm>
            <a:prstGeom prst="roundRect">
              <a:avLst>
                <a:gd name="adj" fmla="val 995"/>
              </a:avLst>
            </a:prstGeom>
            <a:solidFill>
              <a:srgbClr val="2F7FE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17" name="CuadroTexto 16">
              <a:extLst>
                <a:ext uri="{FF2B5EF4-FFF2-40B4-BE49-F238E27FC236}">
                  <a16:creationId xmlns:a16="http://schemas.microsoft.com/office/drawing/2014/main" id="{BA178D26-F324-C518-C5C1-897621F672E7}"/>
                </a:ext>
              </a:extLst>
            </p:cNvPr>
            <p:cNvSpPr txBox="1"/>
            <p:nvPr/>
          </p:nvSpPr>
          <p:spPr>
            <a:xfrm>
              <a:off x="5848571" y="856471"/>
              <a:ext cx="5151940" cy="687944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algn="just"/>
              <a:r>
                <a:rPr lang="es-ES" sz="2000" b="1">
                  <a:solidFill>
                    <a:schemeClr val="bg1"/>
                  </a:solidFill>
                  <a:latin typeface="Aptos"/>
                  <a:ea typeface="Calibri"/>
                  <a:cs typeface="Times New Roman"/>
                </a:rPr>
                <a:t>I</a:t>
              </a:r>
              <a:r>
                <a:rPr lang="es-CL" sz="2000" b="1">
                  <a:solidFill>
                    <a:schemeClr val="bg1"/>
                  </a:solidFill>
                  <a:latin typeface="Aptos"/>
                  <a:ea typeface="Calibri"/>
                  <a:cs typeface="Times New Roman"/>
                </a:rPr>
                <a:t>NTRODUCCIÓN</a:t>
              </a:r>
            </a:p>
          </p:txBody>
        </p:sp>
        <p:cxnSp>
          <p:nvCxnSpPr>
            <p:cNvPr id="18" name="Conector recto 17">
              <a:extLst>
                <a:ext uri="{FF2B5EF4-FFF2-40B4-BE49-F238E27FC236}">
                  <a16:creationId xmlns:a16="http://schemas.microsoft.com/office/drawing/2014/main" id="{C971A6A0-7976-CBFA-72B1-A66243F784BA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740688" y="991220"/>
              <a:ext cx="0" cy="421942"/>
            </a:xfrm>
            <a:prstGeom prst="line">
              <a:avLst/>
            </a:prstGeom>
            <a:solidFill>
              <a:srgbClr val="00B8FF"/>
            </a:solidFill>
            <a:ln w="38100" cap="flat" cmpd="sng" algn="ctr">
              <a:solidFill>
                <a:srgbClr val="B5D2F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4" name="CuadroTexto 13">
            <a:extLst>
              <a:ext uri="{FF2B5EF4-FFF2-40B4-BE49-F238E27FC236}">
                <a16:creationId xmlns:a16="http://schemas.microsoft.com/office/drawing/2014/main" id="{9FEE7174-CD38-C03E-3C27-DFD253EF6A5C}"/>
              </a:ext>
            </a:extLst>
          </p:cNvPr>
          <p:cNvSpPr txBox="1"/>
          <p:nvPr/>
        </p:nvSpPr>
        <p:spPr>
          <a:xfrm>
            <a:off x="477535" y="1169281"/>
            <a:ext cx="7039572" cy="2862322"/>
          </a:xfrm>
          <a:prstGeom prst="rect">
            <a:avLst/>
          </a:prstGeom>
          <a:noFill/>
          <a:effectLst/>
        </p:spPr>
        <p:txBody>
          <a:bodyPr wrap="square" lIns="91440" tIns="45720" rIns="91440" bIns="45720" rtlCol="0" anchor="t">
            <a:spAutoFit/>
          </a:bodyPr>
          <a:lstStyle/>
          <a:p>
            <a:pPr algn="just"/>
            <a:r>
              <a:rPr lang="es-MX" sz="2000">
                <a:solidFill>
                  <a:schemeClr val="bg1"/>
                </a:solidFill>
                <a:ea typeface="Yu Gothic UI Light"/>
              </a:rPr>
              <a:t>El objetivo es dar a conocer algunas becas destacadas de postgrado en distintas partes del mundo, reconocimientos y programas orientados a la formación de liderazgo global para estudiantes y egresados de la UC.</a:t>
            </a:r>
            <a:endParaRPr lang="es-ES">
              <a:solidFill>
                <a:schemeClr val="bg1"/>
              </a:solidFill>
              <a:ea typeface="Yu Gothic UI Light"/>
            </a:endParaRPr>
          </a:p>
          <a:p>
            <a:endParaRPr lang="es-CL" sz="2000">
              <a:solidFill>
                <a:schemeClr val="bg1"/>
              </a:solidFill>
              <a:latin typeface="Aptos"/>
              <a:ea typeface="Yu Gothic UI Ligh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MX" sz="2000">
                <a:solidFill>
                  <a:schemeClr val="bg1"/>
                </a:solidFill>
                <a:ea typeface="Yu Gothic UI Light"/>
              </a:rPr>
              <a:t>Difundir información valiosa.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MX" sz="2000">
                <a:solidFill>
                  <a:schemeClr val="bg1"/>
                </a:solidFill>
                <a:ea typeface="Yu Gothic UI Light"/>
              </a:rPr>
              <a:t>Orientar en procesos de postulación.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MX" sz="2000">
                <a:solidFill>
                  <a:schemeClr val="bg1"/>
                </a:solidFill>
                <a:ea typeface="Yu Gothic UI Light"/>
              </a:rPr>
              <a:t>Gestionar nominaciones institucionales.</a:t>
            </a:r>
          </a:p>
          <a:p>
            <a:endParaRPr lang="es-MX" sz="2000">
              <a:solidFill>
                <a:schemeClr val="bg1"/>
              </a:solidFill>
              <a:latin typeface="Aptos"/>
              <a:ea typeface="Yu Gothic UI Light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4A72651-BD4C-28F2-EDFE-68F6A4AA8A7A}"/>
              </a:ext>
            </a:extLst>
          </p:cNvPr>
          <p:cNvSpPr txBox="1"/>
          <p:nvPr/>
        </p:nvSpPr>
        <p:spPr>
          <a:xfrm>
            <a:off x="598874" y="6073877"/>
            <a:ext cx="3799943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s-CL" sz="1200">
                <a:solidFill>
                  <a:srgbClr val="2F7FE2"/>
                </a:solidFill>
                <a:latin typeface="Aptos"/>
              </a:rPr>
              <a:t>Vicerrectoría de Asuntos Internacionales</a:t>
            </a:r>
          </a:p>
          <a:p>
            <a:r>
              <a:rPr lang="es-CL" sz="1200">
                <a:solidFill>
                  <a:srgbClr val="2F7FE2"/>
                </a:solidFill>
                <a:latin typeface="Aptos"/>
              </a:rPr>
              <a:t>/ Internacionalización en Casa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55144D2-0B17-3967-87B4-22B87230B55A}"/>
              </a:ext>
            </a:extLst>
          </p:cNvPr>
          <p:cNvSpPr txBox="1"/>
          <p:nvPr/>
        </p:nvSpPr>
        <p:spPr>
          <a:xfrm>
            <a:off x="7830948" y="6261943"/>
            <a:ext cx="3799943" cy="27699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r"/>
            <a:r>
              <a:rPr lang="es-CL" sz="1200">
                <a:solidFill>
                  <a:srgbClr val="2F7FE2"/>
                </a:solidFill>
                <a:latin typeface="Aptos"/>
              </a:rPr>
              <a:t>OCTUBRE 2025</a:t>
            </a:r>
            <a:endParaRPr lang="en-US">
              <a:solidFill>
                <a:srgbClr val="2F7FE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4474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93FF5E-547A-68CC-F821-6677B2F457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 descr="Una torre de un edificio&#10;&#10;El contenido generado por IA puede ser incorrecto.">
            <a:extLst>
              <a:ext uri="{FF2B5EF4-FFF2-40B4-BE49-F238E27FC236}">
                <a16:creationId xmlns:a16="http://schemas.microsoft.com/office/drawing/2014/main" id="{74E047B0-0F3E-98ED-C847-4612BE16F2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80" t="11110" r="42047" b="51199"/>
          <a:stretch>
            <a:fillRect/>
          </a:stretch>
        </p:blipFill>
        <p:spPr>
          <a:xfrm>
            <a:off x="0" y="-78473"/>
            <a:ext cx="12192001" cy="7479792"/>
          </a:xfrm>
          <a:prstGeom prst="rect">
            <a:avLst/>
          </a:prstGeom>
        </p:spPr>
      </p:pic>
      <p:grpSp>
        <p:nvGrpSpPr>
          <p:cNvPr id="3" name="Grupo 2">
            <a:extLst>
              <a:ext uri="{FF2B5EF4-FFF2-40B4-BE49-F238E27FC236}">
                <a16:creationId xmlns:a16="http://schemas.microsoft.com/office/drawing/2014/main" id="{E7746362-4D1B-C158-F4E7-53F0E9E49EBF}"/>
              </a:ext>
            </a:extLst>
          </p:cNvPr>
          <p:cNvGrpSpPr/>
          <p:nvPr/>
        </p:nvGrpSpPr>
        <p:grpSpPr>
          <a:xfrm>
            <a:off x="253407" y="417913"/>
            <a:ext cx="3677912" cy="733054"/>
            <a:chOff x="5386516" y="761126"/>
            <a:chExt cx="6597824" cy="901586"/>
          </a:xfrm>
        </p:grpSpPr>
        <p:sp>
          <p:nvSpPr>
            <p:cNvPr id="16" name="Rectángulo: esquinas redondeadas 15">
              <a:extLst>
                <a:ext uri="{FF2B5EF4-FFF2-40B4-BE49-F238E27FC236}">
                  <a16:creationId xmlns:a16="http://schemas.microsoft.com/office/drawing/2014/main" id="{CB926F0C-F84B-E895-3856-D945E8BB2D5A}"/>
                </a:ext>
              </a:extLst>
            </p:cNvPr>
            <p:cNvSpPr/>
            <p:nvPr/>
          </p:nvSpPr>
          <p:spPr>
            <a:xfrm>
              <a:off x="5386516" y="761126"/>
              <a:ext cx="6597824" cy="901586"/>
            </a:xfrm>
            <a:prstGeom prst="roundRect">
              <a:avLst>
                <a:gd name="adj" fmla="val 995"/>
              </a:avLst>
            </a:prstGeom>
            <a:solidFill>
              <a:srgbClr val="2F7FE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17" name="CuadroTexto 16">
              <a:extLst>
                <a:ext uri="{FF2B5EF4-FFF2-40B4-BE49-F238E27FC236}">
                  <a16:creationId xmlns:a16="http://schemas.microsoft.com/office/drawing/2014/main" id="{46237A9A-A029-8D21-B34A-F6D70C82DA57}"/>
                </a:ext>
              </a:extLst>
            </p:cNvPr>
            <p:cNvSpPr txBox="1"/>
            <p:nvPr/>
          </p:nvSpPr>
          <p:spPr>
            <a:xfrm>
              <a:off x="5870617" y="974040"/>
              <a:ext cx="5891192" cy="650152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algn="just"/>
              <a:r>
                <a:rPr lang="es-CL" sz="2000" b="1">
                  <a:solidFill>
                    <a:schemeClr val="bg1"/>
                  </a:solidFill>
                  <a:latin typeface="Aptos"/>
                  <a:ea typeface="Calibri"/>
                  <a:cs typeface="Times New Roman"/>
                </a:rPr>
                <a:t>TRANSFORMA E IMPACTA </a:t>
              </a:r>
            </a:p>
          </p:txBody>
        </p:sp>
        <p:cxnSp>
          <p:nvCxnSpPr>
            <p:cNvPr id="18" name="Conector recto 17">
              <a:extLst>
                <a:ext uri="{FF2B5EF4-FFF2-40B4-BE49-F238E27FC236}">
                  <a16:creationId xmlns:a16="http://schemas.microsoft.com/office/drawing/2014/main" id="{A33C6A60-0A10-E224-E061-50DC5C698E36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740688" y="991220"/>
              <a:ext cx="0" cy="421942"/>
            </a:xfrm>
            <a:prstGeom prst="line">
              <a:avLst/>
            </a:prstGeom>
            <a:solidFill>
              <a:srgbClr val="00B8FF"/>
            </a:solidFill>
            <a:ln w="38100" cap="flat" cmpd="sng" algn="ctr">
              <a:solidFill>
                <a:srgbClr val="B5D2F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4" name="CuadroTexto 13">
            <a:extLst>
              <a:ext uri="{FF2B5EF4-FFF2-40B4-BE49-F238E27FC236}">
                <a16:creationId xmlns:a16="http://schemas.microsoft.com/office/drawing/2014/main" id="{0B07B1C3-8027-11D2-D0FE-525A29A124CE}"/>
              </a:ext>
            </a:extLst>
          </p:cNvPr>
          <p:cNvSpPr txBox="1"/>
          <p:nvPr/>
        </p:nvSpPr>
        <p:spPr>
          <a:xfrm>
            <a:off x="320942" y="4065556"/>
            <a:ext cx="3281061" cy="1815882"/>
          </a:xfrm>
          <a:prstGeom prst="rect">
            <a:avLst/>
          </a:prstGeom>
          <a:noFill/>
          <a:effectLst/>
        </p:spPr>
        <p:txBody>
          <a:bodyPr wrap="square" lIns="91440" tIns="45720" rIns="91440" bIns="45720" rtlCol="0" anchor="t">
            <a:spAutoFit/>
          </a:bodyPr>
          <a:lstStyle/>
          <a:p>
            <a:pPr algn="just"/>
            <a:r>
              <a:rPr lang="es-CL" sz="1400" b="1">
                <a:solidFill>
                  <a:srgbClr val="2F7FE2"/>
                </a:solidFill>
              </a:rPr>
              <a:t>Transforma e Impacta</a:t>
            </a:r>
            <a:r>
              <a:rPr lang="es-CL" sz="1400">
                <a:solidFill>
                  <a:srgbClr val="2F7FE2"/>
                </a:solidFill>
              </a:rPr>
              <a:t> es un </a:t>
            </a:r>
            <a:r>
              <a:rPr lang="es-CL" sz="1400" b="1">
                <a:solidFill>
                  <a:srgbClr val="2F7FE2"/>
                </a:solidFill>
              </a:rPr>
              <a:t>programa</a:t>
            </a:r>
            <a:r>
              <a:rPr lang="es-CL" sz="1400">
                <a:solidFill>
                  <a:srgbClr val="2F7FE2"/>
                </a:solidFill>
              </a:rPr>
              <a:t> de liderazgo global para estudiantes de Chile, Colombia y México. Mediante proyectos basados en los ODS 4, 10, 13 y 16, fortalece el autoconocimiento, la interculturalidad y el compromiso social con trabajo colaborativo y encuentros internacionales.</a:t>
            </a:r>
            <a:endParaRPr lang="es-CL" sz="1400" b="1">
              <a:solidFill>
                <a:srgbClr val="2F7FE2"/>
              </a:solidFill>
            </a:endParaRPr>
          </a:p>
        </p:txBody>
      </p:sp>
      <p:sp>
        <p:nvSpPr>
          <p:cNvPr id="20" name="Rectángulo: esquinas redondeadas 1">
            <a:extLst>
              <a:ext uri="{FF2B5EF4-FFF2-40B4-BE49-F238E27FC236}">
                <a16:creationId xmlns:a16="http://schemas.microsoft.com/office/drawing/2014/main" id="{C63B5A2C-896A-865D-F189-C81839FA5587}"/>
              </a:ext>
            </a:extLst>
          </p:cNvPr>
          <p:cNvSpPr/>
          <p:nvPr/>
        </p:nvSpPr>
        <p:spPr>
          <a:xfrm>
            <a:off x="3932720" y="417252"/>
            <a:ext cx="3935877" cy="4484915"/>
          </a:xfrm>
          <a:prstGeom prst="roundRect">
            <a:avLst>
              <a:gd name="adj" fmla="val 201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CL" b="1">
              <a:solidFill>
                <a:schemeClr val="tx1"/>
              </a:solidFill>
            </a:endParaRPr>
          </a:p>
        </p:txBody>
      </p:sp>
      <p:grpSp>
        <p:nvGrpSpPr>
          <p:cNvPr id="21" name="Grupo 20">
            <a:extLst>
              <a:ext uri="{FF2B5EF4-FFF2-40B4-BE49-F238E27FC236}">
                <a16:creationId xmlns:a16="http://schemas.microsoft.com/office/drawing/2014/main" id="{C08463D3-AC7D-29FC-CD94-405C844B22D2}"/>
              </a:ext>
            </a:extLst>
          </p:cNvPr>
          <p:cNvGrpSpPr/>
          <p:nvPr/>
        </p:nvGrpSpPr>
        <p:grpSpPr>
          <a:xfrm>
            <a:off x="8010853" y="410464"/>
            <a:ext cx="3703612" cy="5308371"/>
            <a:chOff x="3900054" y="1954624"/>
            <a:chExt cx="3984077" cy="3337812"/>
          </a:xfrm>
        </p:grpSpPr>
        <p:sp>
          <p:nvSpPr>
            <p:cNvPr id="22" name="Rectángulo: esquinas redondeadas 9">
              <a:extLst>
                <a:ext uri="{FF2B5EF4-FFF2-40B4-BE49-F238E27FC236}">
                  <a16:creationId xmlns:a16="http://schemas.microsoft.com/office/drawing/2014/main" id="{F5292C4F-78A7-B030-D5E4-8721CDB76FB8}"/>
                </a:ext>
              </a:extLst>
            </p:cNvPr>
            <p:cNvSpPr/>
            <p:nvPr/>
          </p:nvSpPr>
          <p:spPr>
            <a:xfrm>
              <a:off x="3900054" y="1954624"/>
              <a:ext cx="3984077" cy="3337812"/>
            </a:xfrm>
            <a:prstGeom prst="roundRect">
              <a:avLst>
                <a:gd name="adj" fmla="val 201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23" name="CuadroTexto 22">
              <a:extLst>
                <a:ext uri="{FF2B5EF4-FFF2-40B4-BE49-F238E27FC236}">
                  <a16:creationId xmlns:a16="http://schemas.microsoft.com/office/drawing/2014/main" id="{7AD0B3A1-BB66-35BA-BA18-32CCC360AFA1}"/>
                </a:ext>
              </a:extLst>
            </p:cNvPr>
            <p:cNvSpPr txBox="1"/>
            <p:nvPr/>
          </p:nvSpPr>
          <p:spPr>
            <a:xfrm>
              <a:off x="4016923" y="2098963"/>
              <a:ext cx="3706090" cy="523220"/>
            </a:xfrm>
            <a:prstGeom prst="rect">
              <a:avLst/>
            </a:prstGeom>
            <a:noFill/>
            <a:effectLst/>
          </p:spPr>
          <p:txBody>
            <a:bodyPr wrap="square" lIns="91440" tIns="45720" rIns="91440" bIns="45720" rtlCol="0" anchor="t">
              <a:spAutoFit/>
            </a:bodyPr>
            <a:lstStyle/>
            <a:p>
              <a:endParaRPr lang="es-ES" sz="1400">
                <a:solidFill>
                  <a:srgbClr val="2F7FE2"/>
                </a:solidFill>
              </a:endParaRPr>
            </a:p>
            <a:p>
              <a:endParaRPr lang="es-CL" sz="1400"/>
            </a:p>
          </p:txBody>
        </p:sp>
      </p:grpSp>
      <p:sp>
        <p:nvSpPr>
          <p:cNvPr id="24" name="CuadroTexto 23">
            <a:extLst>
              <a:ext uri="{FF2B5EF4-FFF2-40B4-BE49-F238E27FC236}">
                <a16:creationId xmlns:a16="http://schemas.microsoft.com/office/drawing/2014/main" id="{521D8D4A-2081-FD4A-BC06-B19203658214}"/>
              </a:ext>
            </a:extLst>
          </p:cNvPr>
          <p:cNvSpPr txBox="1"/>
          <p:nvPr/>
        </p:nvSpPr>
        <p:spPr>
          <a:xfrm>
            <a:off x="4052388" y="168966"/>
            <a:ext cx="3688528" cy="4847481"/>
          </a:xfrm>
          <a:prstGeom prst="rect">
            <a:avLst/>
          </a:prstGeom>
          <a:noFill/>
          <a:effectLst/>
        </p:spPr>
        <p:txBody>
          <a:bodyPr wrap="square" lIns="91440" tIns="45720" rIns="91440" bIns="45720" rtlCol="0" anchor="t">
            <a:spAutoFit/>
          </a:bodyPr>
          <a:lstStyle/>
          <a:p>
            <a:br>
              <a:rPr lang="es-419" sz="1200"/>
            </a:br>
            <a:endParaRPr lang="es-ES"/>
          </a:p>
          <a:p>
            <a:r>
              <a:rPr lang="es-419" sz="1200"/>
              <a:t>Cada año participan 60 estudiantes, de los cuales 20 pertenecen al TEC de Monterrey, </a:t>
            </a:r>
            <a:r>
              <a:rPr lang="es-419" sz="1200" err="1"/>
              <a:t>UniAndes</a:t>
            </a:r>
            <a:r>
              <a:rPr lang="es-419" sz="1200"/>
              <a:t> de Colombia y la UC.</a:t>
            </a:r>
            <a:endParaRPr lang="es-CL" sz="1200" b="1"/>
          </a:p>
          <a:p>
            <a:endParaRPr lang="es-419" sz="1200">
              <a:solidFill>
                <a:srgbClr val="000000"/>
              </a:solidFill>
            </a:endParaRPr>
          </a:p>
          <a:p>
            <a:r>
              <a:rPr lang="es-ES" sz="1400" b="1">
                <a:solidFill>
                  <a:srgbClr val="2F7FE2"/>
                </a:solidFill>
              </a:rPr>
              <a:t>REQUISITOS</a:t>
            </a:r>
            <a:endParaRPr lang="es-CL"/>
          </a:p>
          <a:p>
            <a:pPr marL="285750" indent="-285750" algn="just">
              <a:buFont typeface="Arial"/>
              <a:buChar char="•"/>
            </a:pPr>
            <a:r>
              <a:rPr lang="es-419" sz="1200"/>
              <a:t>Ser estudiante regular de pregrado UC</a:t>
            </a:r>
          </a:p>
          <a:p>
            <a:pPr marL="285750" indent="-285750" algn="just">
              <a:buFont typeface="Arial"/>
              <a:buChar char="•"/>
            </a:pPr>
            <a:r>
              <a:rPr lang="es-ES" sz="1200">
                <a:latin typeface="Calibri"/>
                <a:ea typeface="Calibri"/>
                <a:cs typeface="Calibri"/>
              </a:rPr>
              <a:t>Contar con una trayectoria de liderazgo destacada, siendo/ habiendo participado en una o varios de los siguientes roles:</a:t>
            </a:r>
            <a:endParaRPr lang="es-ES" sz="12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742950" lvl="1" indent="-285750" algn="just">
              <a:buFont typeface="Courier New"/>
              <a:buChar char="o"/>
            </a:pPr>
            <a:r>
              <a:rPr lang="es-ES" sz="12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Coordinador/a de alguna organización estudiantil apoyada por la DAE,  por alguna unidad central o académica UC.</a:t>
            </a:r>
          </a:p>
          <a:p>
            <a:pPr marL="742950" lvl="1" indent="-285750" algn="just">
              <a:buFont typeface="Courier New"/>
              <a:buChar char="o"/>
            </a:pPr>
            <a:r>
              <a:rPr lang="es-ES" sz="12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Representante estudiantil en 2024 o 2025.</a:t>
            </a:r>
          </a:p>
          <a:p>
            <a:pPr marL="742950" lvl="1" indent="-285750" algn="just">
              <a:buFont typeface="Courier New"/>
              <a:buChar char="o"/>
            </a:pPr>
            <a:r>
              <a:rPr lang="es-ES" sz="12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Estudiantes UC  que cuente con alguna trayectoria de liderazgo destacada</a:t>
            </a:r>
          </a:p>
          <a:p>
            <a:pPr marL="742950" lvl="1" indent="-285750" algn="just">
              <a:buFont typeface="Courier New"/>
              <a:buChar char="o"/>
            </a:pPr>
            <a:endParaRPr lang="es-ES" sz="12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r>
              <a:rPr lang="es-ES" sz="1400" b="1">
                <a:solidFill>
                  <a:srgbClr val="2F7FE2"/>
                </a:solidFill>
              </a:rPr>
              <a:t>POSTULACIÓN</a:t>
            </a:r>
          </a:p>
          <a:p>
            <a:pPr marL="285750" indent="-285750">
              <a:buFont typeface="Arial,Sans-Serif"/>
              <a:buChar char="•"/>
            </a:pPr>
            <a:r>
              <a:rPr lang="es-ES" sz="12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Completar formulario de inscripción </a:t>
            </a:r>
          </a:p>
          <a:p>
            <a:pPr marL="285750" indent="-285750">
              <a:buFont typeface="Arial,Sans-Serif"/>
              <a:buChar char="•"/>
            </a:pPr>
            <a:r>
              <a:rPr lang="es-ES" sz="1200">
                <a:latin typeface="Calibri"/>
                <a:ea typeface="Calibri"/>
                <a:cs typeface="Calibri"/>
              </a:rPr>
              <a:t>Carta de motivación (máx. una plana)</a:t>
            </a:r>
          </a:p>
          <a:p>
            <a:pPr marL="285750" indent="-285750">
              <a:buFont typeface="Arial,Sans-Serif"/>
              <a:buChar char="•"/>
            </a:pPr>
            <a:r>
              <a:rPr lang="es-ES" sz="1200">
                <a:latin typeface="Calibri"/>
                <a:ea typeface="Calibri"/>
                <a:cs typeface="Calibri"/>
              </a:rPr>
              <a:t>Envío de CV del estudiante.</a:t>
            </a:r>
          </a:p>
          <a:p>
            <a:pPr marL="285750" indent="-285750">
              <a:buFont typeface="Arial,Sans-Serif"/>
              <a:buChar char="•"/>
            </a:pPr>
            <a:r>
              <a:rPr lang="es-ES" sz="1200">
                <a:latin typeface="Calibri"/>
                <a:ea typeface="Calibri"/>
                <a:cs typeface="Calibri"/>
              </a:rPr>
              <a:t>Carta de recomendación de profesional/ docente u otro que conozca al  postulante</a:t>
            </a:r>
          </a:p>
        </p:txBody>
      </p:sp>
      <p:pic>
        <p:nvPicPr>
          <p:cNvPr id="26" name="Imagen 25" descr="Una multitud de gente&#10;&#10;El contenido generado por IA puede ser incorrecto.">
            <a:extLst>
              <a:ext uri="{FF2B5EF4-FFF2-40B4-BE49-F238E27FC236}">
                <a16:creationId xmlns:a16="http://schemas.microsoft.com/office/drawing/2014/main" id="{8E631E8D-9C0B-57DA-D417-F64D7C115D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7669" y="645332"/>
            <a:ext cx="3162632" cy="2371974"/>
          </a:xfrm>
          <a:prstGeom prst="rect">
            <a:avLst/>
          </a:prstGeom>
        </p:spPr>
      </p:pic>
      <p:pic>
        <p:nvPicPr>
          <p:cNvPr id="28" name="Imagen 27" descr="Un grupo de personas en una estación&#10;&#10;El contenido generado por IA puede ser incorrecto.">
            <a:extLst>
              <a:ext uri="{FF2B5EF4-FFF2-40B4-BE49-F238E27FC236}">
                <a16:creationId xmlns:a16="http://schemas.microsoft.com/office/drawing/2014/main" id="{77B80A9B-E41B-30BE-B788-85E5542B0A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3638" y="3126101"/>
            <a:ext cx="3186663" cy="2421864"/>
          </a:xfrm>
          <a:prstGeom prst="rect">
            <a:avLst/>
          </a:prstGeom>
        </p:spPr>
      </p:pic>
      <p:pic>
        <p:nvPicPr>
          <p:cNvPr id="30" name="Imagen 29" descr="Código QR&#10;&#10;El contenido generado por IA puede ser incorrecto.">
            <a:extLst>
              <a:ext uri="{FF2B5EF4-FFF2-40B4-BE49-F238E27FC236}">
                <a16:creationId xmlns:a16="http://schemas.microsoft.com/office/drawing/2014/main" id="{777F4F78-0805-CBB2-46F6-C0FCD821BA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0542" y="5570537"/>
            <a:ext cx="1273954" cy="1278129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2FC06AFF-0B5D-E621-2897-0ABC49DD9BD1}"/>
              </a:ext>
            </a:extLst>
          </p:cNvPr>
          <p:cNvSpPr/>
          <p:nvPr/>
        </p:nvSpPr>
        <p:spPr>
          <a:xfrm>
            <a:off x="354911" y="1564096"/>
            <a:ext cx="3210360" cy="22936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CL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CL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DC78116-EAAE-FF69-0CC2-222CBDE6CB6F}"/>
              </a:ext>
            </a:extLst>
          </p:cNvPr>
          <p:cNvSpPr txBox="1"/>
          <p:nvPr/>
        </p:nvSpPr>
        <p:spPr>
          <a:xfrm>
            <a:off x="8013034" y="5870928"/>
            <a:ext cx="3701430" cy="954107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ES" sz="1400" b="1">
                <a:solidFill>
                  <a:srgbClr val="2F7FE2"/>
                </a:solidFill>
              </a:rPr>
              <a:t>FECHAS IMPORTANTES </a:t>
            </a:r>
            <a:br>
              <a:rPr lang="es-ES" sz="1400" b="1"/>
            </a:br>
            <a:r>
              <a:rPr lang="es-ES" sz="1400"/>
              <a:t>Postulación: </a:t>
            </a:r>
            <a:r>
              <a:rPr lang="es-ES" sz="1400" b="1"/>
              <a:t>marzo 2026 </a:t>
            </a:r>
            <a:r>
              <a:rPr lang="es-ES" sz="1400"/>
              <a:t>(por especificar) </a:t>
            </a:r>
            <a:br>
              <a:rPr lang="es-ES" sz="1400"/>
            </a:br>
            <a:r>
              <a:rPr lang="es-ES" sz="1400"/>
              <a:t>Comienzo programa: abril 2026</a:t>
            </a:r>
            <a:endParaRPr lang="en-US"/>
          </a:p>
          <a:p>
            <a:r>
              <a:rPr lang="es-ES" sz="1400"/>
              <a:t>Sesión presencial en México: 20 al 24 de julio</a:t>
            </a:r>
          </a:p>
        </p:txBody>
      </p:sp>
      <p:pic>
        <p:nvPicPr>
          <p:cNvPr id="19" name="Imagen 18" descr="Un conjunto de letras blancas en un fondo blanco&#10;&#10;El contenido generado por IA puede ser incorrecto.">
            <a:extLst>
              <a:ext uri="{FF2B5EF4-FFF2-40B4-BE49-F238E27FC236}">
                <a16:creationId xmlns:a16="http://schemas.microsoft.com/office/drawing/2014/main" id="{237E66EC-916B-9922-0F7C-05FE2F8C24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012" y="1564053"/>
            <a:ext cx="1502892" cy="2206823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0FF5997-2CA0-AF23-3C35-C4A2D8FFFFBF}"/>
              </a:ext>
            </a:extLst>
          </p:cNvPr>
          <p:cNvSpPr/>
          <p:nvPr/>
        </p:nvSpPr>
        <p:spPr>
          <a:xfrm>
            <a:off x="3760838" y="5026741"/>
            <a:ext cx="4104967" cy="41787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400" b="1" baseline="0">
                <a:solidFill>
                  <a:srgbClr val="2F7FE2"/>
                </a:solidFill>
                <a:latin typeface="Aptos"/>
              </a:rPr>
              <a:t>CONOCE MÁS </a:t>
            </a:r>
            <a:r>
              <a:rPr lang="es-MX" sz="1400" b="1" u="sng" strike="noStrike" baseline="0">
                <a:solidFill>
                  <a:srgbClr val="467886"/>
                </a:solidFill>
                <a:latin typeface="Aptos"/>
                <a:ea typeface="Segoe UI"/>
                <a:cs typeface="Segoe UI"/>
                <a:hlinkClick r:id="rId7"/>
              </a:rPr>
              <a:t>AQUÍ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618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EB0686-BC5B-3105-FBE9-35046B59F3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Bandera de color azul&#10;&#10;El contenido generado por IA puede ser incorrecto.">
            <a:extLst>
              <a:ext uri="{FF2B5EF4-FFF2-40B4-BE49-F238E27FC236}">
                <a16:creationId xmlns:a16="http://schemas.microsoft.com/office/drawing/2014/main" id="{03A9B96F-B04D-ECBF-8FE6-C82103AC1FF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941" r="6603" b="-210"/>
          <a:stretch>
            <a:fillRect/>
          </a:stretch>
        </p:blipFill>
        <p:spPr>
          <a:xfrm>
            <a:off x="5519716" y="0"/>
            <a:ext cx="6675326" cy="6872408"/>
          </a:xfrm>
          <a:prstGeom prst="rect">
            <a:avLst/>
          </a:prstGeom>
        </p:spPr>
      </p:pic>
      <p:grpSp>
        <p:nvGrpSpPr>
          <p:cNvPr id="3" name="Grupo 2">
            <a:extLst>
              <a:ext uri="{FF2B5EF4-FFF2-40B4-BE49-F238E27FC236}">
                <a16:creationId xmlns:a16="http://schemas.microsoft.com/office/drawing/2014/main" id="{6B31F410-A8C3-6BAA-1A35-BBB405940B7D}"/>
              </a:ext>
            </a:extLst>
          </p:cNvPr>
          <p:cNvGrpSpPr/>
          <p:nvPr/>
        </p:nvGrpSpPr>
        <p:grpSpPr>
          <a:xfrm>
            <a:off x="246478" y="482115"/>
            <a:ext cx="7797564" cy="748180"/>
            <a:chOff x="5386516" y="904709"/>
            <a:chExt cx="5778073" cy="589949"/>
          </a:xfrm>
        </p:grpSpPr>
        <p:sp>
          <p:nvSpPr>
            <p:cNvPr id="16" name="Rectángulo: esquinas redondeadas 15">
              <a:extLst>
                <a:ext uri="{FF2B5EF4-FFF2-40B4-BE49-F238E27FC236}">
                  <a16:creationId xmlns:a16="http://schemas.microsoft.com/office/drawing/2014/main" id="{9457EC41-D3D4-8687-4509-8286EB1F89C0}"/>
                </a:ext>
              </a:extLst>
            </p:cNvPr>
            <p:cNvSpPr/>
            <p:nvPr/>
          </p:nvSpPr>
          <p:spPr>
            <a:xfrm>
              <a:off x="5386516" y="904709"/>
              <a:ext cx="3921475" cy="589949"/>
            </a:xfrm>
            <a:prstGeom prst="roundRect">
              <a:avLst>
                <a:gd name="adj" fmla="val 995"/>
              </a:avLst>
            </a:prstGeom>
            <a:solidFill>
              <a:srgbClr val="2F7FE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17" name="CuadroTexto 16">
              <a:extLst>
                <a:ext uri="{FF2B5EF4-FFF2-40B4-BE49-F238E27FC236}">
                  <a16:creationId xmlns:a16="http://schemas.microsoft.com/office/drawing/2014/main" id="{D00A91BE-B440-7CF0-75A4-1937120B803A}"/>
                </a:ext>
              </a:extLst>
            </p:cNvPr>
            <p:cNvSpPr txBox="1"/>
            <p:nvPr/>
          </p:nvSpPr>
          <p:spPr>
            <a:xfrm>
              <a:off x="5554393" y="1033977"/>
              <a:ext cx="5610196" cy="359822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r>
                <a:rPr lang="es-CL" sz="2000" b="1">
                  <a:solidFill>
                    <a:schemeClr val="bg1"/>
                  </a:solidFill>
                  <a:ea typeface="Calibri"/>
                  <a:cs typeface="Times New Roman"/>
                </a:rPr>
                <a:t>UN MILLENIUM FELLOWSHIP</a:t>
              </a:r>
              <a:endParaRPr lang="es-CL" sz="2000" b="1">
                <a:solidFill>
                  <a:schemeClr val="bg1"/>
                </a:solidFill>
                <a:latin typeface="Aptos"/>
                <a:ea typeface="Calibri"/>
                <a:cs typeface="Times New Roman"/>
              </a:endParaRPr>
            </a:p>
          </p:txBody>
        </p:sp>
        <p:cxnSp>
          <p:nvCxnSpPr>
            <p:cNvPr id="18" name="Conector recto 17">
              <a:extLst>
                <a:ext uri="{FF2B5EF4-FFF2-40B4-BE49-F238E27FC236}">
                  <a16:creationId xmlns:a16="http://schemas.microsoft.com/office/drawing/2014/main" id="{236DEE1B-CDCF-7555-27AB-F1C1C7A04E2C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524763" y="1022078"/>
              <a:ext cx="0" cy="338874"/>
            </a:xfrm>
            <a:prstGeom prst="line">
              <a:avLst/>
            </a:prstGeom>
            <a:solidFill>
              <a:srgbClr val="00B8FF"/>
            </a:solidFill>
            <a:ln w="38100" cap="flat" cmpd="sng" algn="ctr">
              <a:solidFill>
                <a:srgbClr val="B5D2F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id="{7A76872A-11BF-D64F-09D8-71B6E3A78202}"/>
              </a:ext>
            </a:extLst>
          </p:cNvPr>
          <p:cNvSpPr/>
          <p:nvPr/>
        </p:nvSpPr>
        <p:spPr>
          <a:xfrm>
            <a:off x="3630461" y="1405302"/>
            <a:ext cx="4152524" cy="3773064"/>
          </a:xfrm>
          <a:prstGeom prst="roundRect">
            <a:avLst>
              <a:gd name="adj" fmla="val 201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0179F840-B958-F4BE-002B-6D495492EBAC}"/>
              </a:ext>
            </a:extLst>
          </p:cNvPr>
          <p:cNvSpPr/>
          <p:nvPr/>
        </p:nvSpPr>
        <p:spPr>
          <a:xfrm>
            <a:off x="422196" y="1437680"/>
            <a:ext cx="3010233" cy="12469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9" name="Rectángulo: esquinas redondeadas 18">
            <a:extLst>
              <a:ext uri="{FF2B5EF4-FFF2-40B4-BE49-F238E27FC236}">
                <a16:creationId xmlns:a16="http://schemas.microsoft.com/office/drawing/2014/main" id="{664334F8-EA0E-87FA-95CB-D5F245224BCC}"/>
              </a:ext>
            </a:extLst>
          </p:cNvPr>
          <p:cNvSpPr/>
          <p:nvPr/>
        </p:nvSpPr>
        <p:spPr>
          <a:xfrm>
            <a:off x="7897442" y="1409063"/>
            <a:ext cx="4133019" cy="1256111"/>
          </a:xfrm>
          <a:prstGeom prst="roundRect">
            <a:avLst>
              <a:gd name="adj" fmla="val 201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266B43DC-EBF0-7E97-7BCB-C3FA92A375CE}"/>
              </a:ext>
            </a:extLst>
          </p:cNvPr>
          <p:cNvSpPr txBox="1"/>
          <p:nvPr/>
        </p:nvSpPr>
        <p:spPr>
          <a:xfrm>
            <a:off x="8057232" y="1504144"/>
            <a:ext cx="4007539" cy="1231106"/>
          </a:xfrm>
          <a:prstGeom prst="rect">
            <a:avLst/>
          </a:prstGeom>
          <a:noFill/>
          <a:effectLst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MX" sz="1400" b="1" dirty="0">
                <a:solidFill>
                  <a:srgbClr val="2F7FE2"/>
                </a:solidFill>
              </a:rPr>
              <a:t>FECHA DE POSTULACIÓN DIRECTA</a:t>
            </a:r>
            <a:br>
              <a:rPr lang="es-MX" sz="1400" b="1" dirty="0"/>
            </a:br>
            <a:endParaRPr lang="en-US"/>
          </a:p>
          <a:p>
            <a:r>
              <a:rPr lang="es-MX" sz="1400" dirty="0">
                <a:solidFill>
                  <a:srgbClr val="000000"/>
                </a:solidFill>
              </a:rPr>
              <a:t>Postulación "Prioritaria" hasta el 30 de diciembre  </a:t>
            </a:r>
            <a:endParaRPr lang="es-MX" sz="1400" dirty="0"/>
          </a:p>
          <a:p>
            <a:r>
              <a:rPr lang="es-MX" sz="1400" dirty="0">
                <a:solidFill>
                  <a:srgbClr val="000000"/>
                </a:solidFill>
              </a:rPr>
              <a:t>Inicio programa: agosto 2026</a:t>
            </a:r>
            <a:endParaRPr lang="es-MX" dirty="0"/>
          </a:p>
          <a:p>
            <a:endParaRPr lang="es-MX" sz="1400" b="1" u="sng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EED19F12-7595-8ABC-F43E-1258779F4FB1}"/>
              </a:ext>
            </a:extLst>
          </p:cNvPr>
          <p:cNvSpPr txBox="1"/>
          <p:nvPr/>
        </p:nvSpPr>
        <p:spPr>
          <a:xfrm>
            <a:off x="3734931" y="1509251"/>
            <a:ext cx="4080650" cy="3570208"/>
          </a:xfrm>
          <a:prstGeom prst="rect">
            <a:avLst/>
          </a:prstGeom>
          <a:noFill/>
          <a:effectLst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ES" sz="1400" b="1">
                <a:solidFill>
                  <a:srgbClr val="2F7FE2"/>
                </a:solidFill>
              </a:rPr>
              <a:t>REQUISITOS</a:t>
            </a:r>
            <a:endParaRPr lang="es-ES" sz="1400" b="1"/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s-MX" sz="1400"/>
              <a:t>Tener </a:t>
            </a:r>
            <a:r>
              <a:rPr lang="es-MX" sz="1400" b="1"/>
              <a:t>al menos 18 años</a:t>
            </a:r>
            <a:r>
              <a:rPr lang="es-MX" sz="1400"/>
              <a:t> y ser </a:t>
            </a:r>
            <a:r>
              <a:rPr lang="es-MX" sz="1400" b="1"/>
              <a:t>estudiante regular de pregrado</a:t>
            </a:r>
            <a:r>
              <a:rPr lang="es-MX" sz="1400"/>
              <a:t> universitario.</a:t>
            </a:r>
            <a:endParaRPr lang="en-US" sz="1400"/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s-MX" sz="1400"/>
              <a:t>Tener interés en los ODS y en el impacto social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s-MX" sz="1400"/>
              <a:t>Recomendación de un académico</a:t>
            </a:r>
          </a:p>
          <a:p>
            <a:br>
              <a:rPr lang="es-ES" sz="1400" b="1"/>
            </a:br>
            <a:r>
              <a:rPr lang="es-ES" sz="1400" b="1">
                <a:solidFill>
                  <a:srgbClr val="2F7FE2"/>
                </a:solidFill>
              </a:rPr>
              <a:t>COMPROMISO</a:t>
            </a:r>
            <a:endParaRPr lang="es-ES" sz="1400" b="1"/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s-MX" sz="1400"/>
              <a:t>Mantener una </a:t>
            </a:r>
            <a:r>
              <a:rPr lang="es-MX" sz="1400" b="1"/>
              <a:t>buena situación académica</a:t>
            </a:r>
            <a:r>
              <a:rPr lang="es-MX" sz="1400"/>
              <a:t> durante todo el programa.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s-MX" sz="1400"/>
              <a:t>Cada grupo debe</a:t>
            </a:r>
            <a:r>
              <a:rPr lang="es-MX" sz="1400" b="1"/>
              <a:t> reunirse al menos ocho veces</a:t>
            </a:r>
            <a:r>
              <a:rPr lang="es-MX" sz="1400"/>
              <a:t> durante el semestre para compartir ideas y llevar a cabo una acción.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s-MX" sz="1400"/>
              <a:t>Deben</a:t>
            </a:r>
            <a:r>
              <a:rPr lang="es-MX" sz="1400" b="1"/>
              <a:t> reunirse en el campus</a:t>
            </a:r>
            <a:r>
              <a:rPr lang="es-MX" sz="1400"/>
              <a:t> para las sesiones del programa.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A741D91C-3034-0874-3802-5981C6FF3E16}"/>
              </a:ext>
            </a:extLst>
          </p:cNvPr>
          <p:cNvSpPr txBox="1"/>
          <p:nvPr/>
        </p:nvSpPr>
        <p:spPr>
          <a:xfrm>
            <a:off x="422231" y="2909754"/>
            <a:ext cx="3095871" cy="3323987"/>
          </a:xfrm>
          <a:prstGeom prst="rect">
            <a:avLst/>
          </a:prstGeom>
          <a:noFill/>
          <a:effectLst/>
        </p:spPr>
        <p:txBody>
          <a:bodyPr wrap="square" lIns="91440" tIns="45720" rIns="91440" bIns="45720" rtlCol="0" anchor="t">
            <a:spAutoFit/>
          </a:bodyPr>
          <a:lstStyle/>
          <a:p>
            <a:pPr algn="just"/>
            <a:r>
              <a:rPr lang="es-MX" sz="1400" b="1" err="1">
                <a:solidFill>
                  <a:srgbClr val="2F7FE2"/>
                </a:solidFill>
              </a:rPr>
              <a:t>Millenium</a:t>
            </a:r>
            <a:r>
              <a:rPr lang="es-MX" sz="1400" b="1">
                <a:solidFill>
                  <a:srgbClr val="2F7FE2"/>
                </a:solidFill>
              </a:rPr>
              <a:t> </a:t>
            </a:r>
            <a:r>
              <a:rPr lang="es-MX" sz="1400" b="1" err="1">
                <a:solidFill>
                  <a:srgbClr val="2F7FE2"/>
                </a:solidFill>
              </a:rPr>
              <a:t>Fellowship</a:t>
            </a:r>
            <a:r>
              <a:rPr lang="es-MX" sz="1400">
                <a:solidFill>
                  <a:srgbClr val="2F7FE2"/>
                </a:solidFill>
              </a:rPr>
              <a:t> es un programa que busca alcanzar los Objetivos de Desarrollo Sostenible de la ONU (ODS), incentivando a estudiantes de todo el mundo a sumarse durante un semestre a capacitaciones online y desarrollar un proyecto enfocado en uno de estos objetivos.</a:t>
            </a:r>
          </a:p>
          <a:p>
            <a:pPr algn="just"/>
            <a:endParaRPr lang="es-MX" sz="1400">
              <a:solidFill>
                <a:srgbClr val="2F7FE2"/>
              </a:solidFill>
            </a:endParaRPr>
          </a:p>
          <a:p>
            <a:pPr algn="just"/>
            <a:r>
              <a:rPr lang="es-MX" sz="1400">
                <a:solidFill>
                  <a:srgbClr val="2F7FE2"/>
                </a:solidFill>
              </a:rPr>
              <a:t>Se busca a estudiantes de pregrado que deseen desarrollar un plan de acción, aprendiendo e intercambiando prácticas junto a otros estudiantes.</a:t>
            </a:r>
          </a:p>
        </p:txBody>
      </p:sp>
      <p:pic>
        <p:nvPicPr>
          <p:cNvPr id="10242" name="Picture 2" descr="Log in - Millennium Fellowship Portal">
            <a:extLst>
              <a:ext uri="{FF2B5EF4-FFF2-40B4-BE49-F238E27FC236}">
                <a16:creationId xmlns:a16="http://schemas.microsoft.com/office/drawing/2014/main" id="{BAA24CF4-2A25-754E-9EEA-907DF4103B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442" y="1437680"/>
            <a:ext cx="2629306" cy="1314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88E9EF0E-8700-69A0-3176-6B9FD38F0C4C}"/>
              </a:ext>
            </a:extLst>
          </p:cNvPr>
          <p:cNvSpPr/>
          <p:nvPr/>
        </p:nvSpPr>
        <p:spPr>
          <a:xfrm>
            <a:off x="7891257" y="2755493"/>
            <a:ext cx="4151455" cy="441392"/>
          </a:xfrm>
          <a:prstGeom prst="roundRect">
            <a:avLst>
              <a:gd name="adj" fmla="val 201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s-MX" sz="1400" b="1">
                <a:solidFill>
                  <a:srgbClr val="2F7FE2"/>
                </a:solidFill>
                <a:latin typeface="Aptos"/>
              </a:rPr>
              <a:t>    </a:t>
            </a:r>
            <a:r>
              <a:rPr lang="es-MX" sz="1400" b="1" baseline="0">
                <a:solidFill>
                  <a:srgbClr val="2F7FE2"/>
                </a:solidFill>
                <a:latin typeface="Aptos"/>
              </a:rPr>
              <a:t>PARA MÁS INFORMACIÓN INGRESA </a:t>
            </a:r>
            <a:r>
              <a:rPr lang="es-MX" sz="1400" b="1" u="sng" strike="noStrike" baseline="0" dirty="0">
                <a:solidFill>
                  <a:srgbClr val="467886"/>
                </a:solidFill>
                <a:latin typeface="Aptos"/>
                <a:ea typeface="Segoe UI"/>
                <a:cs typeface="Segoe UI"/>
                <a:hlinkClick r:id="rId4"/>
              </a:rPr>
              <a:t>AQUÍ</a:t>
            </a:r>
            <a:r>
              <a:rPr lang="es-MX" sz="1400" dirty="0">
                <a:latin typeface="Aptos"/>
                <a:ea typeface="Aptos"/>
                <a:cs typeface="Apto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​</a:t>
            </a:r>
            <a:endParaRPr lang="es-CL"/>
          </a:p>
        </p:txBody>
      </p:sp>
      <p:pic>
        <p:nvPicPr>
          <p:cNvPr id="8" name="Imagen 7" descr="Código QR&#10;&#10;El contenido generado por IA puede ser incorrecto.">
            <a:extLst>
              <a:ext uri="{FF2B5EF4-FFF2-40B4-BE49-F238E27FC236}">
                <a16:creationId xmlns:a16="http://schemas.microsoft.com/office/drawing/2014/main" id="{98F35C0E-193F-D6F2-E358-8E237C29B9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6204" y="5293511"/>
            <a:ext cx="1195893" cy="1195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5415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62950B-DE3C-FF48-509B-567B2E6372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 descr="Captura de pantalla de un celular con la foto de un grupo de personas&#10;&#10;El contenido generado por IA puede ser incorrecto.">
            <a:extLst>
              <a:ext uri="{FF2B5EF4-FFF2-40B4-BE49-F238E27FC236}">
                <a16:creationId xmlns:a16="http://schemas.microsoft.com/office/drawing/2014/main" id="{6D0842A0-47FC-187A-BE82-1C219F76BED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3" r="49500" b="7757"/>
          <a:stretch>
            <a:fillRect/>
          </a:stretch>
        </p:blipFill>
        <p:spPr>
          <a:xfrm>
            <a:off x="5608075" y="-2873"/>
            <a:ext cx="6583936" cy="6911014"/>
          </a:xfrm>
          <a:prstGeom prst="rect">
            <a:avLst/>
          </a:prstGeom>
        </p:spPr>
      </p:pic>
      <p:sp>
        <p:nvSpPr>
          <p:cNvPr id="20" name="Rectángulo: esquinas redondeadas 1">
            <a:extLst>
              <a:ext uri="{FF2B5EF4-FFF2-40B4-BE49-F238E27FC236}">
                <a16:creationId xmlns:a16="http://schemas.microsoft.com/office/drawing/2014/main" id="{2DAD8248-F6A7-3479-C79A-4D1EFDE2557C}"/>
              </a:ext>
            </a:extLst>
          </p:cNvPr>
          <p:cNvSpPr/>
          <p:nvPr/>
        </p:nvSpPr>
        <p:spPr>
          <a:xfrm>
            <a:off x="4289763" y="1656086"/>
            <a:ext cx="3571143" cy="4396499"/>
          </a:xfrm>
          <a:prstGeom prst="roundRect">
            <a:avLst>
              <a:gd name="adj" fmla="val 201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CL" b="1">
              <a:solidFill>
                <a:schemeClr val="tx1"/>
              </a:solidFill>
            </a:endParaRP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E0971EFA-5CBD-B82F-5174-CC51C980CCCF}"/>
              </a:ext>
            </a:extLst>
          </p:cNvPr>
          <p:cNvSpPr txBox="1"/>
          <p:nvPr/>
        </p:nvSpPr>
        <p:spPr>
          <a:xfrm>
            <a:off x="4463546" y="1778487"/>
            <a:ext cx="3216938" cy="4093428"/>
          </a:xfrm>
          <a:prstGeom prst="rect">
            <a:avLst/>
          </a:prstGeom>
          <a:noFill/>
          <a:effectLst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ES" sz="1400" b="1">
                <a:solidFill>
                  <a:srgbClr val="2F7FE2"/>
                </a:solidFill>
              </a:rPr>
              <a:t>REQUISITOS PARA PARTICIPAR</a:t>
            </a:r>
          </a:p>
          <a:p>
            <a:pPr marL="171450" indent="-171450" algn="just">
              <a:spcBef>
                <a:spcPts val="600"/>
              </a:spcBef>
              <a:buFont typeface="Arial,Sans-Serif"/>
              <a:buChar char="•"/>
            </a:pPr>
            <a:r>
              <a:rPr lang="es-MX" sz="1200" b="1"/>
              <a:t>Ser estudiante regular</a:t>
            </a:r>
            <a:r>
              <a:rPr lang="es-MX" sz="1200"/>
              <a:t> de cualquier nivel (Pregrado, Posgrado o </a:t>
            </a:r>
            <a:r>
              <a:rPr lang="es-MX" sz="1200" err="1"/>
              <a:t>Alumni</a:t>
            </a:r>
            <a:r>
              <a:rPr lang="es-MX" sz="1200"/>
              <a:t>)</a:t>
            </a:r>
          </a:p>
          <a:p>
            <a:pPr marL="171450" indent="-171450" algn="just">
              <a:spcBef>
                <a:spcPts val="600"/>
              </a:spcBef>
              <a:buFont typeface="Arial,Sans-Serif"/>
              <a:buChar char="•"/>
            </a:pPr>
            <a:r>
              <a:rPr lang="es-MX" sz="1200">
                <a:solidFill>
                  <a:srgbClr val="000000"/>
                </a:solidFill>
              </a:rPr>
              <a:t>Comprometerse a participar de forma activa en los talles y/o clases magistrales</a:t>
            </a:r>
          </a:p>
          <a:p>
            <a:pPr marL="171450" indent="-171450" algn="just">
              <a:spcBef>
                <a:spcPts val="600"/>
              </a:spcBef>
              <a:buFont typeface="Arial,Sans-Serif"/>
              <a:buChar char="•"/>
            </a:pPr>
            <a:r>
              <a:rPr lang="es-MX" sz="1200">
                <a:solidFill>
                  <a:srgbClr val="000000"/>
                </a:solidFill>
              </a:rPr>
              <a:t>Inscribirse en el formulario</a:t>
            </a:r>
          </a:p>
          <a:p>
            <a:pPr marL="171450" indent="-171450" algn="just">
              <a:spcBef>
                <a:spcPts val="600"/>
              </a:spcBef>
              <a:buFont typeface="Arial,Sans-Serif"/>
              <a:buChar char="•"/>
            </a:pPr>
            <a:endParaRPr lang="es-MX" sz="1200">
              <a:solidFill>
                <a:srgbClr val="000000"/>
              </a:solidFill>
            </a:endParaRPr>
          </a:p>
          <a:p>
            <a:pPr algn="just"/>
            <a:r>
              <a:rPr lang="es-ES" sz="1400" b="1">
                <a:solidFill>
                  <a:srgbClr val="2F7FE2"/>
                </a:solidFill>
              </a:rPr>
              <a:t>BENEFICIOS</a:t>
            </a:r>
            <a:endParaRPr lang="en-US" sz="1400" b="1">
              <a:solidFill>
                <a:srgbClr val="2F7FE2"/>
              </a:solidFill>
            </a:endParaRPr>
          </a:p>
          <a:p>
            <a:pPr marL="285750" indent="-285750" algn="just">
              <a:spcBef>
                <a:spcPts val="600"/>
              </a:spcBef>
              <a:buFont typeface="Arial,Sans-Serif"/>
              <a:buChar char="•"/>
            </a:pPr>
            <a:r>
              <a:rPr lang="es-ES" sz="1200"/>
              <a:t>Colaborar en un escenario global e impulsar el cambio.</a:t>
            </a:r>
          </a:p>
          <a:p>
            <a:pPr marL="285750" indent="-285750" algn="just">
              <a:spcBef>
                <a:spcPts val="600"/>
              </a:spcBef>
              <a:buFont typeface="Arial,Sans-Serif"/>
              <a:buChar char="•"/>
            </a:pPr>
            <a:r>
              <a:rPr lang="es-ES" sz="1200"/>
              <a:t>Enriquecer el aprendizaje estudiantil mediante la participación activa.</a:t>
            </a:r>
          </a:p>
          <a:p>
            <a:pPr marL="285750" indent="-285750" algn="just">
              <a:spcBef>
                <a:spcPts val="600"/>
              </a:spcBef>
              <a:buFont typeface="Arial,Sans-Serif"/>
              <a:buChar char="•"/>
            </a:pPr>
            <a:r>
              <a:rPr lang="es-ES" sz="1200"/>
              <a:t>Contribuye a un diálogo vital sobre distintos temas, considerando perspectivas de toda América.</a:t>
            </a:r>
          </a:p>
          <a:p>
            <a:pPr marL="285750" indent="-285750" algn="just">
              <a:spcBef>
                <a:spcPts val="600"/>
              </a:spcBef>
              <a:buFont typeface="Arial,Sans-Serif"/>
              <a:buChar char="•"/>
            </a:pPr>
            <a:r>
              <a:rPr lang="es-ES" sz="1200"/>
              <a:t>Recibe una insignia digital que podrá compartir en LinkedIn u otras plataformas.</a:t>
            </a:r>
            <a:endParaRPr lang="en-US" sz="1400"/>
          </a:p>
        </p:txBody>
      </p:sp>
      <p:grpSp>
        <p:nvGrpSpPr>
          <p:cNvPr id="60" name="Grupo 59">
            <a:extLst>
              <a:ext uri="{FF2B5EF4-FFF2-40B4-BE49-F238E27FC236}">
                <a16:creationId xmlns:a16="http://schemas.microsoft.com/office/drawing/2014/main" id="{75E808D9-02FE-4B74-B1C1-C7DFC5195574}"/>
              </a:ext>
            </a:extLst>
          </p:cNvPr>
          <p:cNvGrpSpPr/>
          <p:nvPr/>
        </p:nvGrpSpPr>
        <p:grpSpPr>
          <a:xfrm>
            <a:off x="471841" y="497575"/>
            <a:ext cx="5130834" cy="791425"/>
            <a:chOff x="5386516" y="761126"/>
            <a:chExt cx="7591806" cy="2604043"/>
          </a:xfrm>
        </p:grpSpPr>
        <p:sp>
          <p:nvSpPr>
            <p:cNvPr id="57" name="Rectángulo: esquinas redondeadas 56">
              <a:extLst>
                <a:ext uri="{FF2B5EF4-FFF2-40B4-BE49-F238E27FC236}">
                  <a16:creationId xmlns:a16="http://schemas.microsoft.com/office/drawing/2014/main" id="{2F6CBF02-643A-35D8-003C-B259CBC6353C}"/>
                </a:ext>
              </a:extLst>
            </p:cNvPr>
            <p:cNvSpPr/>
            <p:nvPr/>
          </p:nvSpPr>
          <p:spPr>
            <a:xfrm>
              <a:off x="5386516" y="761126"/>
              <a:ext cx="7591806" cy="2604043"/>
            </a:xfrm>
            <a:prstGeom prst="roundRect">
              <a:avLst>
                <a:gd name="adj" fmla="val 995"/>
              </a:avLst>
            </a:prstGeom>
            <a:solidFill>
              <a:srgbClr val="2F7FE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58" name="CuadroTexto 57">
              <a:extLst>
                <a:ext uri="{FF2B5EF4-FFF2-40B4-BE49-F238E27FC236}">
                  <a16:creationId xmlns:a16="http://schemas.microsoft.com/office/drawing/2014/main" id="{D4A8BFBC-525A-8AF0-405B-60EDBF30D420}"/>
                </a:ext>
              </a:extLst>
            </p:cNvPr>
            <p:cNvSpPr txBox="1"/>
            <p:nvPr/>
          </p:nvSpPr>
          <p:spPr>
            <a:xfrm>
              <a:off x="5826945" y="1527857"/>
              <a:ext cx="6757274" cy="1316491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algn="just"/>
              <a:r>
                <a:rPr lang="es-CL" sz="2000" b="1">
                  <a:solidFill>
                    <a:schemeClr val="bg1"/>
                  </a:solidFill>
                  <a:latin typeface="Aptos"/>
                  <a:ea typeface="Calibri"/>
                  <a:cs typeface="Times New Roman"/>
                </a:rPr>
                <a:t>HUC STUDENT DIALOGUES</a:t>
              </a:r>
            </a:p>
          </p:txBody>
        </p:sp>
      </p:grpSp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id="{340C3A34-F218-F983-910B-5A1969806010}"/>
              </a:ext>
            </a:extLst>
          </p:cNvPr>
          <p:cNvCxnSpPr>
            <a:cxnSpLocks/>
          </p:cNvCxnSpPr>
          <p:nvPr/>
        </p:nvCxnSpPr>
        <p:spPr bwMode="auto">
          <a:xfrm>
            <a:off x="697667" y="710948"/>
            <a:ext cx="0" cy="376816"/>
          </a:xfrm>
          <a:prstGeom prst="line">
            <a:avLst/>
          </a:prstGeom>
          <a:solidFill>
            <a:srgbClr val="00B8FF"/>
          </a:solidFill>
          <a:ln w="38100" cap="flat" cmpd="sng" algn="ctr">
            <a:solidFill>
              <a:srgbClr val="B5D2F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" name="CuadroTexto 13">
            <a:extLst>
              <a:ext uri="{FF2B5EF4-FFF2-40B4-BE49-F238E27FC236}">
                <a16:creationId xmlns:a16="http://schemas.microsoft.com/office/drawing/2014/main" id="{7D0C87A8-2439-6380-379A-DE4C8434B2B3}"/>
              </a:ext>
            </a:extLst>
          </p:cNvPr>
          <p:cNvSpPr txBox="1"/>
          <p:nvPr/>
        </p:nvSpPr>
        <p:spPr>
          <a:xfrm>
            <a:off x="441180" y="1658789"/>
            <a:ext cx="3685490" cy="3884130"/>
          </a:xfrm>
          <a:prstGeom prst="rect">
            <a:avLst/>
          </a:prstGeom>
          <a:noFill/>
          <a:effectLst/>
        </p:spPr>
        <p:txBody>
          <a:bodyPr wrap="square" lIns="91440" tIns="45720" rIns="91440" bIns="45720" rtlCol="0" anchor="t">
            <a:spAutoFit/>
          </a:bodyPr>
          <a:lstStyle/>
          <a:p>
            <a:pPr algn="just" fontAlgn="base"/>
            <a:r>
              <a:rPr lang="es-ES" sz="1400" b="1">
                <a:solidFill>
                  <a:srgbClr val="2F7FE2"/>
                </a:solidFill>
              </a:rPr>
              <a:t>Iniciativa</a:t>
            </a:r>
            <a:r>
              <a:rPr lang="es-ES" sz="1400">
                <a:solidFill>
                  <a:srgbClr val="2F7FE2"/>
                </a:solidFill>
              </a:rPr>
              <a:t> que ofrece a los estudiantes de las universidades miembros de la red </a:t>
            </a:r>
            <a:r>
              <a:rPr lang="es-ES" sz="1400" err="1">
                <a:solidFill>
                  <a:srgbClr val="2F7FE2"/>
                </a:solidFill>
              </a:rPr>
              <a:t>Hemispheric</a:t>
            </a:r>
            <a:r>
              <a:rPr lang="es-ES" sz="1400">
                <a:solidFill>
                  <a:srgbClr val="2F7FE2"/>
                </a:solidFill>
              </a:rPr>
              <a:t> </a:t>
            </a:r>
            <a:r>
              <a:rPr lang="es-ES" sz="1400" err="1">
                <a:solidFill>
                  <a:srgbClr val="2F7FE2"/>
                </a:solidFill>
              </a:rPr>
              <a:t>University</a:t>
            </a:r>
            <a:r>
              <a:rPr lang="es-ES" sz="1400">
                <a:solidFill>
                  <a:srgbClr val="2F7FE2"/>
                </a:solidFill>
              </a:rPr>
              <a:t> </a:t>
            </a:r>
            <a:r>
              <a:rPr lang="es-ES" sz="1400" err="1">
                <a:solidFill>
                  <a:srgbClr val="2F7FE2"/>
                </a:solidFill>
              </a:rPr>
              <a:t>Consortium</a:t>
            </a:r>
            <a:r>
              <a:rPr lang="es-ES" sz="1400">
                <a:solidFill>
                  <a:srgbClr val="2F7FE2"/>
                </a:solidFill>
              </a:rPr>
              <a:t> (HUC),</a:t>
            </a:r>
            <a:r>
              <a:rPr lang="es-ES" sz="1400" b="1">
                <a:solidFill>
                  <a:srgbClr val="2F7FE2"/>
                </a:solidFill>
              </a:rPr>
              <a:t> un espacio virtual de encuentro, reflexión y aprendizaje colaborativo</a:t>
            </a:r>
            <a:r>
              <a:rPr lang="es-ES" sz="1400">
                <a:solidFill>
                  <a:srgbClr val="2F7FE2"/>
                </a:solidFill>
              </a:rPr>
              <a:t>. A través de talleres y clases magistrales, liderados de estas universidades, los participantes dialogan sobre desafíos globales y construyen propuestas innovadoras en una comunidad internacional.</a:t>
            </a:r>
          </a:p>
          <a:p>
            <a:pPr algn="just"/>
            <a:endParaRPr lang="es-ES" sz="1400">
              <a:solidFill>
                <a:srgbClr val="2F7FE2"/>
              </a:solidFill>
            </a:endParaRPr>
          </a:p>
          <a:p>
            <a:pPr algn="just"/>
            <a:r>
              <a:rPr lang="es-ES" sz="1400" err="1">
                <a:solidFill>
                  <a:srgbClr val="2F7FE2"/>
                </a:solidFill>
              </a:rPr>
              <a:t>Student</a:t>
            </a:r>
            <a:r>
              <a:rPr lang="es-ES" sz="1400">
                <a:solidFill>
                  <a:srgbClr val="2F7FE2"/>
                </a:solidFill>
              </a:rPr>
              <a:t> Dialogue, tiene por objetivo promover la interacción intercultural y el desarrollo de habilidades digitales del siglo XXI.</a:t>
            </a:r>
          </a:p>
          <a:p>
            <a:pPr algn="just"/>
            <a:endParaRPr lang="es-ES" sz="1200">
              <a:solidFill>
                <a:srgbClr val="2F7FE2"/>
              </a:solidFill>
            </a:endParaRPr>
          </a:p>
          <a:p>
            <a:pPr algn="just"/>
            <a:endParaRPr lang="es-ES" sz="1200" b="1">
              <a:solidFill>
                <a:srgbClr val="2F7FE2"/>
              </a:solidFill>
            </a:endParaRPr>
          </a:p>
          <a:p>
            <a:pPr marL="171450" indent="-171450" algn="just">
              <a:buFont typeface="Arial"/>
              <a:buChar char="•"/>
            </a:pPr>
            <a:endParaRPr lang="es-ES" sz="1200" b="1">
              <a:solidFill>
                <a:srgbClr val="2F7FE2"/>
              </a:solidFill>
            </a:endParaRPr>
          </a:p>
        </p:txBody>
      </p:sp>
      <p:sp>
        <p:nvSpPr>
          <p:cNvPr id="19" name="Rectángulo: esquinas redondeadas 1">
            <a:extLst>
              <a:ext uri="{FF2B5EF4-FFF2-40B4-BE49-F238E27FC236}">
                <a16:creationId xmlns:a16="http://schemas.microsoft.com/office/drawing/2014/main" id="{491BA76B-2EB4-A7A2-3E14-32407EFA7AD2}"/>
              </a:ext>
            </a:extLst>
          </p:cNvPr>
          <p:cNvSpPr/>
          <p:nvPr/>
        </p:nvSpPr>
        <p:spPr>
          <a:xfrm>
            <a:off x="2217449" y="4841246"/>
            <a:ext cx="1887207" cy="604114"/>
          </a:xfrm>
          <a:prstGeom prst="roundRect">
            <a:avLst>
              <a:gd name="adj" fmla="val 201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just"/>
            <a:r>
              <a:rPr lang="es-ES" sz="1400" b="1">
                <a:solidFill>
                  <a:srgbClr val="2F7FE2"/>
                </a:solidFill>
              </a:rPr>
              <a:t>INSCRIPCIONES</a:t>
            </a:r>
            <a:endParaRPr lang="en-US" sz="1400">
              <a:solidFill>
                <a:schemeClr val="tx1"/>
              </a:solidFill>
            </a:endParaRPr>
          </a:p>
          <a:p>
            <a:pPr algn="just"/>
            <a:r>
              <a:rPr lang="en-US" sz="1400">
                <a:solidFill>
                  <a:schemeClr val="tx1"/>
                </a:solidFill>
              </a:rPr>
              <a:t>Agosto 2026</a:t>
            </a:r>
            <a:endParaRPr lang="es-CL">
              <a:solidFill>
                <a:schemeClr val="tx1"/>
              </a:solidFill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4D3EE09-5598-8DB9-3DB6-713AD7B6613D}"/>
              </a:ext>
            </a:extLst>
          </p:cNvPr>
          <p:cNvSpPr/>
          <p:nvPr/>
        </p:nvSpPr>
        <p:spPr>
          <a:xfrm>
            <a:off x="2199966" y="5592096"/>
            <a:ext cx="1898856" cy="44245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s-MX" sz="1400" b="1" baseline="0">
                <a:solidFill>
                  <a:srgbClr val="2F7FE2"/>
                </a:solidFill>
                <a:latin typeface="Aptos"/>
              </a:rPr>
              <a:t>CONOCE MÁS </a:t>
            </a:r>
            <a:r>
              <a:rPr lang="es-MX" sz="1400" b="1" u="sng" strike="noStrike" baseline="0">
                <a:solidFill>
                  <a:srgbClr val="467886"/>
                </a:solidFill>
                <a:latin typeface="Aptos"/>
                <a:ea typeface="Segoe UI"/>
                <a:cs typeface="Segoe UI"/>
                <a:hlinkClick r:id="rId4"/>
              </a:rPr>
              <a:t>AQUÍ</a:t>
            </a:r>
            <a:endParaRPr lang="en-US">
              <a:hlinkClick r:id="rId4"/>
            </a:endParaRPr>
          </a:p>
        </p:txBody>
      </p:sp>
    </p:spTree>
    <p:extLst>
      <p:ext uri="{BB962C8B-B14F-4D97-AF65-F5344CB8AC3E}">
        <p14:creationId xmlns:p14="http://schemas.microsoft.com/office/powerpoint/2010/main" val="9490950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E74951-55B0-AACD-7F8B-DBCC882D4C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ángulo 13">
            <a:extLst>
              <a:ext uri="{FF2B5EF4-FFF2-40B4-BE49-F238E27FC236}">
                <a16:creationId xmlns:a16="http://schemas.microsoft.com/office/drawing/2014/main" id="{F7746FB9-E9AD-972C-F621-16B36AD0F17A}"/>
              </a:ext>
            </a:extLst>
          </p:cNvPr>
          <p:cNvSpPr/>
          <p:nvPr/>
        </p:nvSpPr>
        <p:spPr>
          <a:xfrm>
            <a:off x="612226" y="1194948"/>
            <a:ext cx="3010233" cy="12469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5" name="Picture 2" descr="Universitas 21 | Birmingham">
            <a:extLst>
              <a:ext uri="{FF2B5EF4-FFF2-40B4-BE49-F238E27FC236}">
                <a16:creationId xmlns:a16="http://schemas.microsoft.com/office/drawing/2014/main" id="{7838A42E-1E48-F23F-E4C7-BBD3265740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11" b="22390"/>
          <a:stretch>
            <a:fillRect/>
          </a:stretch>
        </p:blipFill>
        <p:spPr bwMode="auto">
          <a:xfrm>
            <a:off x="993850" y="1222636"/>
            <a:ext cx="2143125" cy="1191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CuadroTexto 18">
            <a:extLst>
              <a:ext uri="{FF2B5EF4-FFF2-40B4-BE49-F238E27FC236}">
                <a16:creationId xmlns:a16="http://schemas.microsoft.com/office/drawing/2014/main" id="{8E940A2E-AF8D-D2EA-34E5-E6AA66B3388D}"/>
              </a:ext>
            </a:extLst>
          </p:cNvPr>
          <p:cNvSpPr txBox="1"/>
          <p:nvPr/>
        </p:nvSpPr>
        <p:spPr>
          <a:xfrm>
            <a:off x="610677" y="2790634"/>
            <a:ext cx="3010233" cy="1815882"/>
          </a:xfrm>
          <a:prstGeom prst="rect">
            <a:avLst/>
          </a:prstGeom>
          <a:noFill/>
          <a:effectLst/>
        </p:spPr>
        <p:txBody>
          <a:bodyPr wrap="square" lIns="91440" tIns="45720" rIns="91440" bIns="45720" rtlCol="0" anchor="t">
            <a:spAutoFit/>
          </a:bodyPr>
          <a:lstStyle/>
          <a:p>
            <a:pPr algn="just"/>
            <a:r>
              <a:rPr lang="es-MX" sz="1400" b="1">
                <a:solidFill>
                  <a:srgbClr val="2F7FE2"/>
                </a:solidFill>
                <a:ea typeface="+mn-lt"/>
                <a:cs typeface="+mn-lt"/>
              </a:rPr>
              <a:t>El Programa Talk2Me es una iniciativa en donde estudiantes de UC Chile se reúnen con un </a:t>
            </a:r>
            <a:r>
              <a:rPr lang="es-MX" sz="1400" b="1" err="1">
                <a:solidFill>
                  <a:srgbClr val="2F7FE2"/>
                </a:solidFill>
                <a:ea typeface="+mn-lt"/>
                <a:cs typeface="+mn-lt"/>
              </a:rPr>
              <a:t>partner</a:t>
            </a:r>
            <a:r>
              <a:rPr lang="es-MX" sz="1400" b="1">
                <a:solidFill>
                  <a:srgbClr val="2F7FE2"/>
                </a:solidFill>
                <a:ea typeface="+mn-lt"/>
                <a:cs typeface="+mn-lt"/>
              </a:rPr>
              <a:t> de una institución de educación superior angloparlante para practicar el idioma inglés y español por medio de la conversación online.</a:t>
            </a:r>
            <a:endParaRPr lang="es-ES" b="1">
              <a:ea typeface="+mn-lt"/>
              <a:cs typeface="+mn-lt"/>
            </a:endParaRPr>
          </a:p>
        </p:txBody>
      </p:sp>
      <p:sp>
        <p:nvSpPr>
          <p:cNvPr id="20" name="Rectángulo: esquinas redondeadas 1">
            <a:extLst>
              <a:ext uri="{FF2B5EF4-FFF2-40B4-BE49-F238E27FC236}">
                <a16:creationId xmlns:a16="http://schemas.microsoft.com/office/drawing/2014/main" id="{C9946A88-6E24-1358-D529-639E5D108287}"/>
              </a:ext>
            </a:extLst>
          </p:cNvPr>
          <p:cNvSpPr/>
          <p:nvPr/>
        </p:nvSpPr>
        <p:spPr>
          <a:xfrm>
            <a:off x="3932993" y="442265"/>
            <a:ext cx="4025479" cy="3504068"/>
          </a:xfrm>
          <a:prstGeom prst="roundRect">
            <a:avLst>
              <a:gd name="adj" fmla="val 201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65BEFF65-C471-F172-7D1C-7E22957407CE}"/>
              </a:ext>
            </a:extLst>
          </p:cNvPr>
          <p:cNvSpPr txBox="1"/>
          <p:nvPr/>
        </p:nvSpPr>
        <p:spPr>
          <a:xfrm>
            <a:off x="3932940" y="443842"/>
            <a:ext cx="4025796" cy="3231654"/>
          </a:xfrm>
          <a:prstGeom prst="rect">
            <a:avLst/>
          </a:prstGeom>
          <a:noFill/>
          <a:effectLst/>
        </p:spPr>
        <p:txBody>
          <a:bodyPr wrap="square" lIns="91440" tIns="45720" rIns="91440" bIns="45720" rtlCol="0" anchor="t">
            <a:spAutoFit/>
          </a:bodyPr>
          <a:lstStyle/>
          <a:p>
            <a:pPr>
              <a:spcBef>
                <a:spcPts val="600"/>
              </a:spcBef>
            </a:pPr>
            <a:br>
              <a:rPr lang="es-ES" sz="1400" b="1"/>
            </a:br>
            <a:r>
              <a:rPr lang="es-ES" sz="1400" b="1">
                <a:solidFill>
                  <a:srgbClr val="2F7FE2"/>
                </a:solidFill>
              </a:rPr>
              <a:t>REQUISITOS</a:t>
            </a:r>
            <a:endParaRPr lang="es-ES" sz="1400"/>
          </a:p>
          <a:p>
            <a:pPr marL="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s-MX" sz="1200"/>
              <a:t>Ser estudiante regular UC</a:t>
            </a:r>
          </a:p>
          <a:p>
            <a:pPr marL="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s-MX" sz="1200"/>
              <a:t>Hablar al menos el nivel intermedio del idioma que se quiere practicar</a:t>
            </a:r>
          </a:p>
          <a:p>
            <a:pPr marL="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s-MX" sz="1200">
                <a:solidFill>
                  <a:srgbClr val="000000"/>
                </a:solidFill>
              </a:rPr>
              <a:t>Asistir a reunión </a:t>
            </a:r>
            <a:r>
              <a:rPr lang="es-MX" sz="1200" err="1">
                <a:solidFill>
                  <a:srgbClr val="000000"/>
                </a:solidFill>
              </a:rPr>
              <a:t>kickoff</a:t>
            </a:r>
            <a:r>
              <a:rPr lang="es-MX" sz="1200">
                <a:solidFill>
                  <a:srgbClr val="000000"/>
                </a:solidFill>
              </a:rPr>
              <a:t> de inicio del programa</a:t>
            </a:r>
          </a:p>
          <a:p>
            <a:pPr marL="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s-MX" sz="1200" err="1">
                <a:solidFill>
                  <a:srgbClr val="000000"/>
                </a:solidFill>
              </a:rPr>
              <a:t>Reunise</a:t>
            </a:r>
            <a:r>
              <a:rPr lang="es-MX" sz="1200">
                <a:solidFill>
                  <a:srgbClr val="000000"/>
                </a:solidFill>
              </a:rPr>
              <a:t> al menos seis sesiones para conversar con el </a:t>
            </a:r>
            <a:r>
              <a:rPr lang="es-MX" sz="1200" err="1">
                <a:solidFill>
                  <a:srgbClr val="000000"/>
                </a:solidFill>
              </a:rPr>
              <a:t>partner</a:t>
            </a:r>
            <a:r>
              <a:rPr lang="es-MX" sz="1200">
                <a:solidFill>
                  <a:srgbClr val="000000"/>
                </a:solidFill>
              </a:rPr>
              <a:t> internacional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sz="1400">
              <a:solidFill>
                <a:srgbClr val="000000"/>
              </a:solidFill>
            </a:endParaRPr>
          </a:p>
          <a:p>
            <a:r>
              <a:rPr lang="es-ES" sz="1400" b="1">
                <a:solidFill>
                  <a:srgbClr val="2F7FE2"/>
                </a:solidFill>
              </a:rPr>
              <a:t>BENEFICIOS</a:t>
            </a:r>
            <a:endParaRPr lang="es-ES" sz="1400" b="1"/>
          </a:p>
          <a:p>
            <a:pPr marL="285750" indent="-285750">
              <a:spcBef>
                <a:spcPts val="600"/>
              </a:spcBef>
              <a:buFont typeface="Arial,Sans-Serif" panose="020B0604020202020204" pitchFamily="34" charset="0"/>
              <a:buChar char="•"/>
            </a:pPr>
            <a:r>
              <a:rPr lang="es-MX" sz="1200"/>
              <a:t>Creación de redes y práctica de idiomas </a:t>
            </a:r>
          </a:p>
          <a:p>
            <a:pPr marL="285750" indent="-285750">
              <a:spcBef>
                <a:spcPts val="600"/>
              </a:spcBef>
              <a:buFont typeface="Arial,Sans-Serif" panose="020B0604020202020204" pitchFamily="34" charset="0"/>
              <a:buChar char="•"/>
            </a:pPr>
            <a:r>
              <a:rPr lang="es-MX" sz="1200"/>
              <a:t>Informe de participación </a:t>
            </a:r>
          </a:p>
          <a:p>
            <a:endParaRPr lang="es-MX" sz="1100" b="1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sz="1100"/>
          </a:p>
        </p:txBody>
      </p:sp>
      <p:sp>
        <p:nvSpPr>
          <p:cNvPr id="22" name="Rectángulo: esquinas redondeadas 18">
            <a:extLst>
              <a:ext uri="{FF2B5EF4-FFF2-40B4-BE49-F238E27FC236}">
                <a16:creationId xmlns:a16="http://schemas.microsoft.com/office/drawing/2014/main" id="{66BABD6C-BE6B-D838-410B-1A273B8EEC69}"/>
              </a:ext>
            </a:extLst>
          </p:cNvPr>
          <p:cNvSpPr/>
          <p:nvPr/>
        </p:nvSpPr>
        <p:spPr>
          <a:xfrm>
            <a:off x="8469970" y="1615107"/>
            <a:ext cx="2730556" cy="1384996"/>
          </a:xfrm>
          <a:prstGeom prst="roundRect">
            <a:avLst>
              <a:gd name="adj" fmla="val 201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DABC4B2F-6BF5-8031-9177-0E0CD9A78834}"/>
              </a:ext>
            </a:extLst>
          </p:cNvPr>
          <p:cNvSpPr txBox="1"/>
          <p:nvPr/>
        </p:nvSpPr>
        <p:spPr>
          <a:xfrm>
            <a:off x="8472764" y="1434253"/>
            <a:ext cx="3817257" cy="1384995"/>
          </a:xfrm>
          <a:prstGeom prst="rect">
            <a:avLst/>
          </a:prstGeom>
          <a:noFill/>
          <a:effectLst/>
        </p:spPr>
        <p:txBody>
          <a:bodyPr wrap="square" lIns="91440" tIns="45720" rIns="91440" bIns="45720" rtlCol="0" anchor="t">
            <a:spAutoFit/>
          </a:bodyPr>
          <a:lstStyle/>
          <a:p>
            <a:endParaRPr lang="es-MX" sz="1400" b="1">
              <a:solidFill>
                <a:srgbClr val="2F7FE2"/>
              </a:solidFill>
            </a:endParaRPr>
          </a:p>
          <a:p>
            <a:r>
              <a:rPr lang="es-MX" sz="1400" b="1">
                <a:solidFill>
                  <a:srgbClr val="2F7FE2"/>
                </a:solidFill>
              </a:rPr>
              <a:t>POSTULACIÓN </a:t>
            </a:r>
          </a:p>
          <a:p>
            <a:endParaRPr lang="es-MX" sz="1400"/>
          </a:p>
          <a:p>
            <a:r>
              <a:rPr lang="es-MX" sz="1400"/>
              <a:t>Marzo 2026</a:t>
            </a:r>
          </a:p>
          <a:p>
            <a:endParaRPr lang="es-MX" sz="1400">
              <a:solidFill>
                <a:srgbClr val="000000"/>
              </a:solidFill>
            </a:endParaRPr>
          </a:p>
          <a:p>
            <a:r>
              <a:rPr lang="es-MX" sz="1400" b="1">
                <a:solidFill>
                  <a:srgbClr val="000000"/>
                </a:solidFill>
              </a:rPr>
              <a:t>Para inscribirse pinchar </a:t>
            </a:r>
            <a:r>
              <a:rPr lang="es-MX" sz="1400" b="1">
                <a:solidFill>
                  <a:srgbClr val="000000"/>
                </a:solidFill>
                <a:hlinkClick r:id="rId3"/>
              </a:rPr>
              <a:t>AQUÍ</a:t>
            </a:r>
            <a:endParaRPr lang="es-MX"/>
          </a:p>
        </p:txBody>
      </p:sp>
      <p:sp>
        <p:nvSpPr>
          <p:cNvPr id="6" name="Rectángulo: esquinas redondeadas 15">
            <a:extLst>
              <a:ext uri="{FF2B5EF4-FFF2-40B4-BE49-F238E27FC236}">
                <a16:creationId xmlns:a16="http://schemas.microsoft.com/office/drawing/2014/main" id="{12FA4A1E-7F91-C957-5948-BD86806A160D}"/>
              </a:ext>
            </a:extLst>
          </p:cNvPr>
          <p:cNvSpPr/>
          <p:nvPr/>
        </p:nvSpPr>
        <p:spPr>
          <a:xfrm>
            <a:off x="598874" y="529809"/>
            <a:ext cx="3200392" cy="524365"/>
          </a:xfrm>
          <a:prstGeom prst="roundRect">
            <a:avLst>
              <a:gd name="adj" fmla="val 995"/>
            </a:avLst>
          </a:prstGeom>
          <a:solidFill>
            <a:srgbClr val="2F7FE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2BAC84E6-A3FF-DBC1-F67E-5505FF70C95B}"/>
              </a:ext>
            </a:extLst>
          </p:cNvPr>
          <p:cNvSpPr txBox="1"/>
          <p:nvPr/>
        </p:nvSpPr>
        <p:spPr>
          <a:xfrm>
            <a:off x="667458" y="604485"/>
            <a:ext cx="5159046" cy="30777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400" b="1">
                <a:solidFill>
                  <a:schemeClr val="bg1"/>
                </a:solidFill>
                <a:ea typeface="Calibri"/>
                <a:cs typeface="Times New Roman"/>
              </a:rPr>
              <a:t>TALK2ME</a:t>
            </a:r>
            <a:endParaRPr lang="es-ES"/>
          </a:p>
        </p:txBody>
      </p:sp>
      <p:cxnSp>
        <p:nvCxnSpPr>
          <p:cNvPr id="16" name="Conector recto 15">
            <a:extLst>
              <a:ext uri="{FF2B5EF4-FFF2-40B4-BE49-F238E27FC236}">
                <a16:creationId xmlns:a16="http://schemas.microsoft.com/office/drawing/2014/main" id="{CA8BF91D-3017-18A1-D6FC-91A961BDAD54}"/>
              </a:ext>
            </a:extLst>
          </p:cNvPr>
          <p:cNvCxnSpPr>
            <a:cxnSpLocks/>
          </p:cNvCxnSpPr>
          <p:nvPr/>
        </p:nvCxnSpPr>
        <p:spPr bwMode="auto">
          <a:xfrm>
            <a:off x="721211" y="670583"/>
            <a:ext cx="0" cy="242819"/>
          </a:xfrm>
          <a:prstGeom prst="line">
            <a:avLst/>
          </a:prstGeom>
          <a:solidFill>
            <a:srgbClr val="00B8FF"/>
          </a:solidFill>
          <a:ln w="38100" cap="flat" cmpd="sng" algn="ctr">
            <a:solidFill>
              <a:srgbClr val="B5D2F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4" name="Imagen 3" descr="Una torre de un edificio&#10;&#10;El contenido generado por IA puede ser incorrecto.">
            <a:extLst>
              <a:ext uri="{FF2B5EF4-FFF2-40B4-BE49-F238E27FC236}">
                <a16:creationId xmlns:a16="http://schemas.microsoft.com/office/drawing/2014/main" id="{B3DB25A0-933D-D416-AC80-F298034D39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80" t="11110" r="42047" b="51199"/>
          <a:stretch>
            <a:fillRect/>
          </a:stretch>
        </p:blipFill>
        <p:spPr>
          <a:xfrm>
            <a:off x="-418" y="-39332"/>
            <a:ext cx="12298016" cy="7071360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62A976D3-4DA0-A4D0-ACE4-63C2AC238046}"/>
              </a:ext>
            </a:extLst>
          </p:cNvPr>
          <p:cNvSpPr txBox="1"/>
          <p:nvPr/>
        </p:nvSpPr>
        <p:spPr>
          <a:xfrm>
            <a:off x="597881" y="1596159"/>
            <a:ext cx="3111085" cy="4154984"/>
          </a:xfrm>
          <a:prstGeom prst="rect">
            <a:avLst/>
          </a:prstGeom>
          <a:noFill/>
          <a:effectLst/>
        </p:spPr>
        <p:txBody>
          <a:bodyPr wrap="square" lIns="91440" tIns="45720" rIns="91440" bIns="45720" rtlCol="0" anchor="t">
            <a:spAutoFit/>
          </a:bodyPr>
          <a:lstStyle/>
          <a:p>
            <a:pPr algn="just"/>
            <a:r>
              <a:rPr lang="es-MX" sz="1400">
                <a:solidFill>
                  <a:srgbClr val="2F7FE2"/>
                </a:solidFill>
                <a:ea typeface="+mn-lt"/>
                <a:cs typeface="+mn-lt"/>
              </a:rPr>
              <a:t>El Programa </a:t>
            </a:r>
            <a:r>
              <a:rPr lang="es-MX" sz="1400" b="1">
                <a:solidFill>
                  <a:srgbClr val="2F7FE2"/>
                </a:solidFill>
                <a:ea typeface="+mn-lt"/>
                <a:cs typeface="+mn-lt"/>
              </a:rPr>
              <a:t>Talk2Me</a:t>
            </a:r>
            <a:r>
              <a:rPr lang="es-MX" sz="1400">
                <a:solidFill>
                  <a:srgbClr val="2F7FE2"/>
                </a:solidFill>
                <a:ea typeface="+mn-lt"/>
                <a:cs typeface="+mn-lt"/>
              </a:rPr>
              <a:t> es una iniciativa en donde estudiantes de UC Chile se reúnen con un </a:t>
            </a:r>
            <a:r>
              <a:rPr lang="es-MX" sz="1400" err="1">
                <a:solidFill>
                  <a:srgbClr val="2F7FE2"/>
                </a:solidFill>
                <a:ea typeface="+mn-lt"/>
                <a:cs typeface="+mn-lt"/>
              </a:rPr>
              <a:t>partner</a:t>
            </a:r>
            <a:r>
              <a:rPr lang="es-MX" sz="1400">
                <a:solidFill>
                  <a:srgbClr val="2F7FE2"/>
                </a:solidFill>
                <a:ea typeface="+mn-lt"/>
                <a:cs typeface="+mn-lt"/>
              </a:rPr>
              <a:t> de una institución de educación superior para practicar el intercambio de idiomas por medio de la </a:t>
            </a:r>
            <a:r>
              <a:rPr lang="es-MX" sz="1400" b="1">
                <a:solidFill>
                  <a:srgbClr val="2F7FE2"/>
                </a:solidFill>
                <a:ea typeface="+mn-lt"/>
                <a:cs typeface="+mn-lt"/>
              </a:rPr>
              <a:t>conversación online</a:t>
            </a:r>
            <a:r>
              <a:rPr lang="es-MX" sz="1400">
                <a:solidFill>
                  <a:srgbClr val="2F7FE2"/>
                </a:solidFill>
                <a:ea typeface="+mn-lt"/>
                <a:cs typeface="+mn-lt"/>
              </a:rPr>
              <a:t>.</a:t>
            </a:r>
            <a:endParaRPr lang="es-MX" sz="1400">
              <a:solidFill>
                <a:srgbClr val="000000"/>
              </a:solidFill>
              <a:ea typeface="+mn-lt"/>
              <a:cs typeface="+mn-lt"/>
            </a:endParaRPr>
          </a:p>
          <a:p>
            <a:pPr algn="just"/>
            <a:br>
              <a:rPr lang="es-MX" sz="1400">
                <a:ea typeface="+mn-lt"/>
                <a:cs typeface="+mn-lt"/>
              </a:rPr>
            </a:br>
            <a:r>
              <a:rPr lang="es-MX" sz="1400">
                <a:solidFill>
                  <a:srgbClr val="2F7FE2"/>
                </a:solidFill>
                <a:ea typeface="+mn-lt"/>
                <a:cs typeface="+mn-lt"/>
              </a:rPr>
              <a:t>Cada semana recibes sugerencias de temas:</a:t>
            </a:r>
            <a:endParaRPr lang="es-MX" sz="1400">
              <a:ea typeface="+mn-lt"/>
              <a:cs typeface="+mn-lt"/>
            </a:endParaRPr>
          </a:p>
          <a:p>
            <a:pPr marL="285750" indent="-285750" algn="just">
              <a:buFont typeface="Calibri"/>
              <a:buChar char="-"/>
            </a:pPr>
            <a:r>
              <a:rPr lang="es-MX" sz="1400">
                <a:solidFill>
                  <a:srgbClr val="2F7FE2"/>
                </a:solidFill>
                <a:ea typeface="+mn-lt"/>
                <a:cs typeface="+mn-lt"/>
              </a:rPr>
              <a:t>Presentaciones personales</a:t>
            </a:r>
          </a:p>
          <a:p>
            <a:pPr marL="285750" indent="-285750" algn="just">
              <a:buFont typeface="Calibri"/>
              <a:buChar char="-"/>
            </a:pPr>
            <a:r>
              <a:rPr lang="es-MX" sz="1400">
                <a:solidFill>
                  <a:srgbClr val="2F7FE2"/>
                </a:solidFill>
                <a:ea typeface="+mn-lt"/>
                <a:cs typeface="+mn-lt"/>
              </a:rPr>
              <a:t>Sueños y metas</a:t>
            </a:r>
          </a:p>
          <a:p>
            <a:pPr marL="285750" indent="-285750" algn="just">
              <a:buFont typeface="Calibri"/>
              <a:buChar char="-"/>
            </a:pPr>
            <a:r>
              <a:rPr lang="es-MX" sz="1400">
                <a:solidFill>
                  <a:srgbClr val="2F7FE2"/>
                </a:solidFill>
                <a:ea typeface="+mn-lt"/>
                <a:cs typeface="+mn-lt"/>
              </a:rPr>
              <a:t>Gustos artísticos y entretención</a:t>
            </a:r>
          </a:p>
          <a:p>
            <a:pPr marL="285750" indent="-285750" algn="just">
              <a:buFont typeface="Calibri"/>
              <a:buChar char="-"/>
            </a:pPr>
            <a:r>
              <a:rPr lang="es-MX" sz="1400">
                <a:solidFill>
                  <a:srgbClr val="2F7FE2"/>
                </a:solidFill>
                <a:ea typeface="+mn-lt"/>
                <a:cs typeface="+mn-lt"/>
              </a:rPr>
              <a:t>Diferencias culturales</a:t>
            </a:r>
          </a:p>
          <a:p>
            <a:pPr marL="285750" indent="-285750" algn="just">
              <a:buFont typeface="Calibri"/>
              <a:buChar char="-"/>
            </a:pPr>
            <a:r>
              <a:rPr lang="es-MX" sz="1400">
                <a:solidFill>
                  <a:srgbClr val="2F7FE2"/>
                </a:solidFill>
                <a:ea typeface="+mn-lt"/>
                <a:cs typeface="+mn-lt"/>
              </a:rPr>
              <a:t>Amigos y familia</a:t>
            </a:r>
          </a:p>
          <a:p>
            <a:pPr marL="285750" indent="-285750" algn="just">
              <a:buFont typeface="Calibri"/>
              <a:buChar char="-"/>
            </a:pPr>
            <a:r>
              <a:rPr lang="es-MX" sz="1400">
                <a:solidFill>
                  <a:srgbClr val="2F7FE2"/>
                </a:solidFill>
                <a:ea typeface="+mn-lt"/>
                <a:cs typeface="+mn-lt"/>
              </a:rPr>
              <a:t>Festividades y tradiciones</a:t>
            </a:r>
          </a:p>
          <a:p>
            <a:pPr marL="285750" indent="-285750" algn="just">
              <a:buFont typeface="Calibri"/>
              <a:buChar char="-"/>
            </a:pPr>
            <a:r>
              <a:rPr lang="es-MX" sz="1400">
                <a:solidFill>
                  <a:srgbClr val="2F7FE2"/>
                </a:solidFill>
                <a:ea typeface="+mn-lt"/>
                <a:cs typeface="+mn-lt"/>
              </a:rPr>
              <a:t>Sustentabilidad</a:t>
            </a:r>
          </a:p>
          <a:p>
            <a:pPr algn="just"/>
            <a:endParaRPr lang="es-MX" sz="1200">
              <a:solidFill>
                <a:srgbClr val="2F7FE2"/>
              </a:solidFill>
              <a:ea typeface="+mn-lt"/>
              <a:cs typeface="+mn-lt"/>
            </a:endParaRPr>
          </a:p>
          <a:p>
            <a:pPr algn="just"/>
            <a:endParaRPr lang="es-MX" sz="1400">
              <a:solidFill>
                <a:srgbClr val="2F7FE2"/>
              </a:solidFill>
              <a:ea typeface="+mn-lt"/>
              <a:cs typeface="+mn-lt"/>
            </a:endParaRPr>
          </a:p>
        </p:txBody>
      </p:sp>
      <p:sp>
        <p:nvSpPr>
          <p:cNvPr id="11" name="Rectángulo: esquinas redondeadas 1">
            <a:extLst>
              <a:ext uri="{FF2B5EF4-FFF2-40B4-BE49-F238E27FC236}">
                <a16:creationId xmlns:a16="http://schemas.microsoft.com/office/drawing/2014/main" id="{F3F6FBBE-85A7-52E4-8364-1EEE35818FA4}"/>
              </a:ext>
            </a:extLst>
          </p:cNvPr>
          <p:cNvSpPr/>
          <p:nvPr/>
        </p:nvSpPr>
        <p:spPr>
          <a:xfrm>
            <a:off x="3815145" y="1616223"/>
            <a:ext cx="4016374" cy="3373610"/>
          </a:xfrm>
          <a:prstGeom prst="roundRect">
            <a:avLst>
              <a:gd name="adj" fmla="val 201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73BC62E6-F4BE-7764-55B0-8F3DB1A5FD9D}"/>
              </a:ext>
            </a:extLst>
          </p:cNvPr>
          <p:cNvSpPr txBox="1"/>
          <p:nvPr/>
        </p:nvSpPr>
        <p:spPr>
          <a:xfrm>
            <a:off x="3933129" y="1509890"/>
            <a:ext cx="3878313" cy="3431709"/>
          </a:xfrm>
          <a:prstGeom prst="rect">
            <a:avLst/>
          </a:prstGeom>
          <a:noFill/>
          <a:effectLst/>
        </p:spPr>
        <p:txBody>
          <a:bodyPr wrap="square" lIns="91440" tIns="45720" rIns="91440" bIns="45720" rtlCol="0" anchor="t">
            <a:spAutoFit/>
          </a:bodyPr>
          <a:lstStyle/>
          <a:p>
            <a:pPr>
              <a:spcBef>
                <a:spcPts val="600"/>
              </a:spcBef>
            </a:pPr>
            <a:br>
              <a:rPr lang="es-ES" sz="1400" b="1"/>
            </a:br>
            <a:r>
              <a:rPr lang="es-ES" sz="1400" b="1">
                <a:solidFill>
                  <a:srgbClr val="2F7FE2"/>
                </a:solidFill>
              </a:rPr>
              <a:t>REQUISITOS</a:t>
            </a:r>
            <a:endParaRPr lang="es-ES" sz="1400"/>
          </a:p>
          <a:p>
            <a:pPr marL="171450" indent="-171450">
              <a:spcBef>
                <a:spcPts val="600"/>
              </a:spcBef>
              <a:buFont typeface="Arial"/>
              <a:buChar char="•"/>
            </a:pPr>
            <a:r>
              <a:rPr lang="es-MX" sz="1400"/>
              <a:t>Ser estudiante regular UC</a:t>
            </a:r>
            <a:endParaRPr lang="es-ES" sz="1400"/>
          </a:p>
          <a:p>
            <a:pPr marL="171450" indent="-171450">
              <a:spcBef>
                <a:spcPts val="600"/>
              </a:spcBef>
              <a:buFont typeface="Arial"/>
              <a:buChar char="•"/>
            </a:pPr>
            <a:r>
              <a:rPr lang="es-MX" sz="1400"/>
              <a:t>Hablar al menos el nivel intermedio del idioma que se quiere practicar</a:t>
            </a:r>
            <a:endParaRPr lang="es-ES" sz="1400"/>
          </a:p>
          <a:p>
            <a:pPr marL="171450" indent="-171450">
              <a:spcBef>
                <a:spcPts val="600"/>
              </a:spcBef>
              <a:buFont typeface="Arial"/>
              <a:buChar char="•"/>
            </a:pPr>
            <a:r>
              <a:rPr lang="es-MX" sz="1400"/>
              <a:t>Asistir</a:t>
            </a:r>
            <a:r>
              <a:rPr lang="es-MX" sz="1400">
                <a:solidFill>
                  <a:srgbClr val="000000"/>
                </a:solidFill>
              </a:rPr>
              <a:t> a reunión </a:t>
            </a:r>
            <a:r>
              <a:rPr lang="es-MX" sz="1400" err="1">
                <a:solidFill>
                  <a:srgbClr val="000000"/>
                </a:solidFill>
              </a:rPr>
              <a:t>kickoff</a:t>
            </a:r>
            <a:r>
              <a:rPr lang="es-MX" sz="1400">
                <a:solidFill>
                  <a:srgbClr val="000000"/>
                </a:solidFill>
              </a:rPr>
              <a:t> de inicio del programa</a:t>
            </a:r>
          </a:p>
          <a:p>
            <a:pPr marL="171450" indent="-171450">
              <a:spcBef>
                <a:spcPts val="600"/>
              </a:spcBef>
              <a:buFont typeface="Arial"/>
              <a:buChar char="•"/>
            </a:pPr>
            <a:r>
              <a:rPr lang="es-MX" sz="1400">
                <a:solidFill>
                  <a:srgbClr val="000000"/>
                </a:solidFill>
              </a:rPr>
              <a:t>Reunirse al menos seis sesiones para conversar con el </a:t>
            </a:r>
            <a:r>
              <a:rPr lang="es-MX" sz="1400" err="1">
                <a:solidFill>
                  <a:srgbClr val="000000"/>
                </a:solidFill>
              </a:rPr>
              <a:t>partner</a:t>
            </a:r>
            <a:r>
              <a:rPr lang="es-MX" sz="1400">
                <a:solidFill>
                  <a:srgbClr val="000000"/>
                </a:solidFill>
              </a:rPr>
              <a:t> internacional </a:t>
            </a:r>
            <a:endParaRPr lang="es-MX" sz="1400"/>
          </a:p>
          <a:p>
            <a:br>
              <a:rPr lang="es-ES" sz="1400" b="1"/>
            </a:br>
            <a:r>
              <a:rPr lang="es-ES" sz="1400" b="1">
                <a:solidFill>
                  <a:srgbClr val="2F7FE2"/>
                </a:solidFill>
              </a:rPr>
              <a:t>BENEFICIOS</a:t>
            </a:r>
            <a:endParaRPr lang="es-ES" sz="1400" b="1"/>
          </a:p>
          <a:p>
            <a:pPr marL="171450" indent="-171450">
              <a:spcBef>
                <a:spcPts val="600"/>
              </a:spcBef>
              <a:buFont typeface="Arial"/>
              <a:buChar char="•"/>
            </a:pPr>
            <a:r>
              <a:rPr lang="es-MX" sz="1400" i="1" err="1"/>
              <a:t>Networking</a:t>
            </a:r>
            <a:r>
              <a:rPr lang="es-MX" sz="1400"/>
              <a:t> internacional </a:t>
            </a:r>
            <a:endParaRPr lang="es-ES" sz="1400" b="1"/>
          </a:p>
          <a:p>
            <a:pPr marL="171450" indent="-171450">
              <a:spcBef>
                <a:spcPts val="600"/>
              </a:spcBef>
              <a:buFont typeface="Arial"/>
              <a:buChar char="•"/>
            </a:pPr>
            <a:r>
              <a:rPr lang="es-MX" sz="1400"/>
              <a:t>Práctica de idiomas </a:t>
            </a:r>
            <a:endParaRPr lang="es-ES" sz="1400" b="1"/>
          </a:p>
          <a:p>
            <a:pPr marL="171450" indent="-171450">
              <a:spcBef>
                <a:spcPts val="600"/>
              </a:spcBef>
              <a:buFont typeface="Arial"/>
              <a:buChar char="•"/>
            </a:pPr>
            <a:r>
              <a:rPr lang="es-MX" sz="1400"/>
              <a:t>Informe de participación </a:t>
            </a:r>
            <a:endParaRPr lang="es-ES" sz="1400" b="1"/>
          </a:p>
        </p:txBody>
      </p:sp>
      <p:pic>
        <p:nvPicPr>
          <p:cNvPr id="32" name="Imagen 31" descr="Código QR&#10;&#10;El contenido generado por IA puede ser incorrecto.">
            <a:extLst>
              <a:ext uri="{FF2B5EF4-FFF2-40B4-BE49-F238E27FC236}">
                <a16:creationId xmlns:a16="http://schemas.microsoft.com/office/drawing/2014/main" id="{54490FEC-BAEF-F849-612C-B59AF8AC56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6667" y="5150250"/>
            <a:ext cx="1355913" cy="1322295"/>
          </a:xfrm>
          <a:prstGeom prst="rect">
            <a:avLst/>
          </a:prstGeom>
        </p:spPr>
      </p:pic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id="{B1C0E6E4-0A6A-3C57-7A52-CF2FFC26CB4D}"/>
              </a:ext>
            </a:extLst>
          </p:cNvPr>
          <p:cNvSpPr/>
          <p:nvPr/>
        </p:nvSpPr>
        <p:spPr>
          <a:xfrm>
            <a:off x="3818201" y="5137597"/>
            <a:ext cx="2510665" cy="611862"/>
          </a:xfrm>
          <a:prstGeom prst="roundRect">
            <a:avLst>
              <a:gd name="adj" fmla="val 201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CFC21ACC-6A68-101B-F494-D0DF663BB64C}"/>
              </a:ext>
            </a:extLst>
          </p:cNvPr>
          <p:cNvSpPr txBox="1"/>
          <p:nvPr/>
        </p:nvSpPr>
        <p:spPr>
          <a:xfrm>
            <a:off x="3931780" y="4988991"/>
            <a:ext cx="2293258" cy="738664"/>
          </a:xfrm>
          <a:prstGeom prst="rect">
            <a:avLst/>
          </a:prstGeom>
          <a:noFill/>
          <a:effectLst/>
        </p:spPr>
        <p:txBody>
          <a:bodyPr wrap="square" lIns="91440" tIns="45720" rIns="91440" bIns="45720" rtlCol="0" anchor="t">
            <a:spAutoFit/>
          </a:bodyPr>
          <a:lstStyle/>
          <a:p>
            <a:br>
              <a:rPr lang="es-MX" sz="1400" b="1"/>
            </a:br>
            <a:r>
              <a:rPr lang="es-MX" sz="1400" b="1">
                <a:solidFill>
                  <a:srgbClr val="2F7FE2"/>
                </a:solidFill>
              </a:rPr>
              <a:t>INSCRIPCIÓN </a:t>
            </a:r>
          </a:p>
          <a:p>
            <a:r>
              <a:rPr lang="es-MX" sz="1400"/>
              <a:t> Marzo 2026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7B7F8090-8C7E-82E6-20BA-7E5B13B8FE5D}"/>
              </a:ext>
            </a:extLst>
          </p:cNvPr>
          <p:cNvSpPr txBox="1"/>
          <p:nvPr/>
        </p:nvSpPr>
        <p:spPr>
          <a:xfrm>
            <a:off x="211289" y="6116641"/>
            <a:ext cx="3799943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s-CL" sz="1200" b="1">
                <a:latin typeface="Aptos"/>
              </a:rPr>
              <a:t>Vicerrectoría de Asuntos Internacionales  / </a:t>
            </a:r>
          </a:p>
          <a:p>
            <a:r>
              <a:rPr lang="es-CL" sz="1200" b="1">
                <a:latin typeface="Aptos"/>
              </a:rPr>
              <a:t>Internacionalización en Casa </a:t>
            </a:r>
          </a:p>
        </p:txBody>
      </p:sp>
      <p:pic>
        <p:nvPicPr>
          <p:cNvPr id="8" name="Imagen 7" descr="Interfaz de usuario gráfica, Sitio web&#10;&#10;El contenido generado por IA puede ser incorrecto.">
            <a:extLst>
              <a:ext uri="{FF2B5EF4-FFF2-40B4-BE49-F238E27FC236}">
                <a16:creationId xmlns:a16="http://schemas.microsoft.com/office/drawing/2014/main" id="{E5043544-0555-8DB1-E7F0-2477C1CD8B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89801" y="1604245"/>
            <a:ext cx="4160584" cy="5276791"/>
          </a:xfrm>
          <a:prstGeom prst="rect">
            <a:avLst/>
          </a:prstGeom>
        </p:spPr>
      </p:pic>
      <p:cxnSp>
        <p:nvCxnSpPr>
          <p:cNvPr id="28" name="Conector recto 27">
            <a:extLst>
              <a:ext uri="{FF2B5EF4-FFF2-40B4-BE49-F238E27FC236}">
                <a16:creationId xmlns:a16="http://schemas.microsoft.com/office/drawing/2014/main" id="{2F547D83-9F77-E6D9-39DF-76080C7BD248}"/>
              </a:ext>
            </a:extLst>
          </p:cNvPr>
          <p:cNvCxnSpPr>
            <a:cxnSpLocks/>
          </p:cNvCxnSpPr>
          <p:nvPr/>
        </p:nvCxnSpPr>
        <p:spPr bwMode="auto">
          <a:xfrm>
            <a:off x="697667" y="612625"/>
            <a:ext cx="0" cy="376816"/>
          </a:xfrm>
          <a:prstGeom prst="line">
            <a:avLst/>
          </a:prstGeom>
          <a:solidFill>
            <a:srgbClr val="00B8FF"/>
          </a:solidFill>
          <a:ln w="38100" cap="flat" cmpd="sng" algn="ctr">
            <a:solidFill>
              <a:srgbClr val="B5D2F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18" name="Grupo 17">
            <a:extLst>
              <a:ext uri="{FF2B5EF4-FFF2-40B4-BE49-F238E27FC236}">
                <a16:creationId xmlns:a16="http://schemas.microsoft.com/office/drawing/2014/main" id="{97B52B8A-5FE6-2B1B-5731-348B6462A0FC}"/>
              </a:ext>
            </a:extLst>
          </p:cNvPr>
          <p:cNvGrpSpPr/>
          <p:nvPr/>
        </p:nvGrpSpPr>
        <p:grpSpPr>
          <a:xfrm>
            <a:off x="594744" y="559026"/>
            <a:ext cx="5130834" cy="791425"/>
            <a:chOff x="5386516" y="761126"/>
            <a:chExt cx="7591806" cy="2604043"/>
          </a:xfrm>
        </p:grpSpPr>
        <p:sp>
          <p:nvSpPr>
            <p:cNvPr id="5" name="Rectángulo: esquinas redondeadas 4">
              <a:extLst>
                <a:ext uri="{FF2B5EF4-FFF2-40B4-BE49-F238E27FC236}">
                  <a16:creationId xmlns:a16="http://schemas.microsoft.com/office/drawing/2014/main" id="{03043F51-4242-6E0D-2106-8DCFBF86CD22}"/>
                </a:ext>
              </a:extLst>
            </p:cNvPr>
            <p:cNvSpPr/>
            <p:nvPr/>
          </p:nvSpPr>
          <p:spPr>
            <a:xfrm>
              <a:off x="5386516" y="761126"/>
              <a:ext cx="7591806" cy="2604043"/>
            </a:xfrm>
            <a:prstGeom prst="roundRect">
              <a:avLst>
                <a:gd name="adj" fmla="val 995"/>
              </a:avLst>
            </a:prstGeom>
            <a:solidFill>
              <a:srgbClr val="2F7FE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id="{2DD8D85E-4A88-D6F1-C02F-6E0F50A4F0A5}"/>
                </a:ext>
              </a:extLst>
            </p:cNvPr>
            <p:cNvSpPr txBox="1"/>
            <p:nvPr/>
          </p:nvSpPr>
          <p:spPr>
            <a:xfrm>
              <a:off x="5863316" y="1366101"/>
              <a:ext cx="6757274" cy="1316491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algn="just"/>
              <a:r>
                <a:rPr lang="es-CL" sz="2000" b="1">
                  <a:solidFill>
                    <a:schemeClr val="bg1"/>
                  </a:solidFill>
                  <a:latin typeface="Aptos"/>
                  <a:ea typeface="Calibri"/>
                  <a:cs typeface="Times New Roman"/>
                </a:rPr>
                <a:t>TALK 2 ME</a:t>
              </a:r>
              <a:endParaRPr lang="es-ES" sz="2000">
                <a:solidFill>
                  <a:schemeClr val="bg1"/>
                </a:solidFill>
              </a:endParaRPr>
            </a:p>
          </p:txBody>
        </p:sp>
      </p:grpSp>
      <p:cxnSp>
        <p:nvCxnSpPr>
          <p:cNvPr id="12" name="Conector recto 14">
            <a:extLst>
              <a:ext uri="{FF2B5EF4-FFF2-40B4-BE49-F238E27FC236}">
                <a16:creationId xmlns:a16="http://schemas.microsoft.com/office/drawing/2014/main" id="{10457EF5-1D88-6B7C-6F39-2A2A2A3B174F}"/>
              </a:ext>
            </a:extLst>
          </p:cNvPr>
          <p:cNvCxnSpPr>
            <a:cxnSpLocks/>
          </p:cNvCxnSpPr>
          <p:nvPr/>
        </p:nvCxnSpPr>
        <p:spPr bwMode="auto">
          <a:xfrm>
            <a:off x="825486" y="765025"/>
            <a:ext cx="0" cy="376816"/>
          </a:xfrm>
          <a:prstGeom prst="line">
            <a:avLst/>
          </a:prstGeom>
          <a:solidFill>
            <a:srgbClr val="00B8FF"/>
          </a:solidFill>
          <a:ln w="38100" cap="flat" cmpd="sng" algn="ctr">
            <a:solidFill>
              <a:srgbClr val="B5D2F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9555193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CDCCA4-E3CC-D0F8-805A-05CC94B279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ángulo 13">
            <a:extLst>
              <a:ext uri="{FF2B5EF4-FFF2-40B4-BE49-F238E27FC236}">
                <a16:creationId xmlns:a16="http://schemas.microsoft.com/office/drawing/2014/main" id="{EB90E3F3-0377-375E-DC03-053B3B145B1E}"/>
              </a:ext>
            </a:extLst>
          </p:cNvPr>
          <p:cNvSpPr/>
          <p:nvPr/>
        </p:nvSpPr>
        <p:spPr>
          <a:xfrm>
            <a:off x="612226" y="1194948"/>
            <a:ext cx="3010233" cy="12469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5" name="Picture 2" descr="Universitas 21 | Birmingham">
            <a:extLst>
              <a:ext uri="{FF2B5EF4-FFF2-40B4-BE49-F238E27FC236}">
                <a16:creationId xmlns:a16="http://schemas.microsoft.com/office/drawing/2014/main" id="{F9F6EE0F-7B85-5AE2-4F37-3AE46B4D82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11" b="22390"/>
          <a:stretch>
            <a:fillRect/>
          </a:stretch>
        </p:blipFill>
        <p:spPr bwMode="auto">
          <a:xfrm>
            <a:off x="993850" y="1222636"/>
            <a:ext cx="2143125" cy="1191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CuadroTexto 18">
            <a:extLst>
              <a:ext uri="{FF2B5EF4-FFF2-40B4-BE49-F238E27FC236}">
                <a16:creationId xmlns:a16="http://schemas.microsoft.com/office/drawing/2014/main" id="{1E1A0A30-BB28-B1B0-209E-E27429D9A4F9}"/>
              </a:ext>
            </a:extLst>
          </p:cNvPr>
          <p:cNvSpPr txBox="1"/>
          <p:nvPr/>
        </p:nvSpPr>
        <p:spPr>
          <a:xfrm>
            <a:off x="610677" y="2790634"/>
            <a:ext cx="3010233" cy="1815882"/>
          </a:xfrm>
          <a:prstGeom prst="rect">
            <a:avLst/>
          </a:prstGeom>
          <a:noFill/>
          <a:effectLst/>
        </p:spPr>
        <p:txBody>
          <a:bodyPr wrap="square" lIns="91440" tIns="45720" rIns="91440" bIns="45720" rtlCol="0" anchor="t">
            <a:spAutoFit/>
          </a:bodyPr>
          <a:lstStyle/>
          <a:p>
            <a:pPr algn="just"/>
            <a:r>
              <a:rPr lang="es-MX" sz="1400" b="1">
                <a:solidFill>
                  <a:srgbClr val="2F7FE2"/>
                </a:solidFill>
                <a:ea typeface="+mn-lt"/>
                <a:cs typeface="+mn-lt"/>
              </a:rPr>
              <a:t>El Programa Talk2Me es una iniciativa en donde estudiantes de UC Chile se reúnen con un </a:t>
            </a:r>
            <a:r>
              <a:rPr lang="es-MX" sz="1400" b="1" err="1">
                <a:solidFill>
                  <a:srgbClr val="2F7FE2"/>
                </a:solidFill>
                <a:ea typeface="+mn-lt"/>
                <a:cs typeface="+mn-lt"/>
              </a:rPr>
              <a:t>partner</a:t>
            </a:r>
            <a:r>
              <a:rPr lang="es-MX" sz="1400" b="1">
                <a:solidFill>
                  <a:srgbClr val="2F7FE2"/>
                </a:solidFill>
                <a:ea typeface="+mn-lt"/>
                <a:cs typeface="+mn-lt"/>
              </a:rPr>
              <a:t> de una institución de educación superior angloparlante para practicar el idioma inglés y español por medio de la conversación online.</a:t>
            </a:r>
            <a:endParaRPr lang="es-ES" b="1">
              <a:ea typeface="+mn-lt"/>
              <a:cs typeface="+mn-lt"/>
            </a:endParaRPr>
          </a:p>
        </p:txBody>
      </p:sp>
      <p:sp>
        <p:nvSpPr>
          <p:cNvPr id="20" name="Rectángulo: esquinas redondeadas 1">
            <a:extLst>
              <a:ext uri="{FF2B5EF4-FFF2-40B4-BE49-F238E27FC236}">
                <a16:creationId xmlns:a16="http://schemas.microsoft.com/office/drawing/2014/main" id="{06F21853-E294-569E-3C38-393E493E76D1}"/>
              </a:ext>
            </a:extLst>
          </p:cNvPr>
          <p:cNvSpPr/>
          <p:nvPr/>
        </p:nvSpPr>
        <p:spPr>
          <a:xfrm>
            <a:off x="3932993" y="442265"/>
            <a:ext cx="4025479" cy="3504068"/>
          </a:xfrm>
          <a:prstGeom prst="roundRect">
            <a:avLst>
              <a:gd name="adj" fmla="val 201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F4373D57-EB7A-0954-6C8E-CEB37CCBFC2E}"/>
              </a:ext>
            </a:extLst>
          </p:cNvPr>
          <p:cNvSpPr txBox="1"/>
          <p:nvPr/>
        </p:nvSpPr>
        <p:spPr>
          <a:xfrm>
            <a:off x="3932940" y="443842"/>
            <a:ext cx="4025796" cy="3231654"/>
          </a:xfrm>
          <a:prstGeom prst="rect">
            <a:avLst/>
          </a:prstGeom>
          <a:noFill/>
          <a:effectLst/>
        </p:spPr>
        <p:txBody>
          <a:bodyPr wrap="square" lIns="91440" tIns="45720" rIns="91440" bIns="45720" rtlCol="0" anchor="t">
            <a:spAutoFit/>
          </a:bodyPr>
          <a:lstStyle/>
          <a:p>
            <a:pPr>
              <a:spcBef>
                <a:spcPts val="600"/>
              </a:spcBef>
            </a:pPr>
            <a:br>
              <a:rPr lang="es-ES" sz="1400" b="1"/>
            </a:br>
            <a:r>
              <a:rPr lang="es-ES" sz="1400" b="1">
                <a:solidFill>
                  <a:srgbClr val="2F7FE2"/>
                </a:solidFill>
              </a:rPr>
              <a:t>REQUISITOS</a:t>
            </a:r>
            <a:endParaRPr lang="es-ES" sz="1400"/>
          </a:p>
          <a:p>
            <a:pPr marL="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s-MX" sz="1200"/>
              <a:t>Ser estudiante regular UC</a:t>
            </a:r>
          </a:p>
          <a:p>
            <a:pPr marL="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s-MX" sz="1200"/>
              <a:t>Hablar al menos el nivel intermedio del idioma que se quiere practicar</a:t>
            </a:r>
          </a:p>
          <a:p>
            <a:pPr marL="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s-MX" sz="1200">
                <a:solidFill>
                  <a:srgbClr val="000000"/>
                </a:solidFill>
              </a:rPr>
              <a:t>Asistir a reunión </a:t>
            </a:r>
            <a:r>
              <a:rPr lang="es-MX" sz="1200" err="1">
                <a:solidFill>
                  <a:srgbClr val="000000"/>
                </a:solidFill>
              </a:rPr>
              <a:t>kickoff</a:t>
            </a:r>
            <a:r>
              <a:rPr lang="es-MX" sz="1200">
                <a:solidFill>
                  <a:srgbClr val="000000"/>
                </a:solidFill>
              </a:rPr>
              <a:t> de inicio del programa</a:t>
            </a:r>
          </a:p>
          <a:p>
            <a:pPr marL="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s-MX" sz="1200" err="1">
                <a:solidFill>
                  <a:srgbClr val="000000"/>
                </a:solidFill>
              </a:rPr>
              <a:t>Reunise</a:t>
            </a:r>
            <a:r>
              <a:rPr lang="es-MX" sz="1200">
                <a:solidFill>
                  <a:srgbClr val="000000"/>
                </a:solidFill>
              </a:rPr>
              <a:t> al menos seis sesiones para conversar con el </a:t>
            </a:r>
            <a:r>
              <a:rPr lang="es-MX" sz="1200" err="1">
                <a:solidFill>
                  <a:srgbClr val="000000"/>
                </a:solidFill>
              </a:rPr>
              <a:t>partner</a:t>
            </a:r>
            <a:r>
              <a:rPr lang="es-MX" sz="1200">
                <a:solidFill>
                  <a:srgbClr val="000000"/>
                </a:solidFill>
              </a:rPr>
              <a:t> internacional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sz="1400">
              <a:solidFill>
                <a:srgbClr val="000000"/>
              </a:solidFill>
            </a:endParaRPr>
          </a:p>
          <a:p>
            <a:r>
              <a:rPr lang="es-ES" sz="1400" b="1">
                <a:solidFill>
                  <a:srgbClr val="2F7FE2"/>
                </a:solidFill>
              </a:rPr>
              <a:t>BENEFICIOS</a:t>
            </a:r>
            <a:endParaRPr lang="es-ES" sz="1400" b="1"/>
          </a:p>
          <a:p>
            <a:pPr marL="285750" indent="-285750">
              <a:spcBef>
                <a:spcPts val="600"/>
              </a:spcBef>
              <a:buFont typeface="Arial,Sans-Serif" panose="020B0604020202020204" pitchFamily="34" charset="0"/>
              <a:buChar char="•"/>
            </a:pPr>
            <a:r>
              <a:rPr lang="es-MX" sz="1200"/>
              <a:t>Creación de redes y práctica de idiomas </a:t>
            </a:r>
          </a:p>
          <a:p>
            <a:pPr marL="285750" indent="-285750">
              <a:spcBef>
                <a:spcPts val="600"/>
              </a:spcBef>
              <a:buFont typeface="Arial,Sans-Serif" panose="020B0604020202020204" pitchFamily="34" charset="0"/>
              <a:buChar char="•"/>
            </a:pPr>
            <a:r>
              <a:rPr lang="es-MX" sz="1200"/>
              <a:t>Informe de participación </a:t>
            </a:r>
          </a:p>
          <a:p>
            <a:endParaRPr lang="es-MX" sz="1100" b="1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sz="1100"/>
          </a:p>
        </p:txBody>
      </p:sp>
      <p:sp>
        <p:nvSpPr>
          <p:cNvPr id="22" name="Rectángulo: esquinas redondeadas 18">
            <a:extLst>
              <a:ext uri="{FF2B5EF4-FFF2-40B4-BE49-F238E27FC236}">
                <a16:creationId xmlns:a16="http://schemas.microsoft.com/office/drawing/2014/main" id="{F2462540-1209-4B8E-516F-F32EF6647687}"/>
              </a:ext>
            </a:extLst>
          </p:cNvPr>
          <p:cNvSpPr/>
          <p:nvPr/>
        </p:nvSpPr>
        <p:spPr>
          <a:xfrm>
            <a:off x="8469970" y="1615107"/>
            <a:ext cx="2730556" cy="1384996"/>
          </a:xfrm>
          <a:prstGeom prst="roundRect">
            <a:avLst>
              <a:gd name="adj" fmla="val 201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FB1B1D0F-38CB-606E-7728-A2163658EA71}"/>
              </a:ext>
            </a:extLst>
          </p:cNvPr>
          <p:cNvSpPr txBox="1"/>
          <p:nvPr/>
        </p:nvSpPr>
        <p:spPr>
          <a:xfrm>
            <a:off x="8472764" y="1434253"/>
            <a:ext cx="3817257" cy="1384995"/>
          </a:xfrm>
          <a:prstGeom prst="rect">
            <a:avLst/>
          </a:prstGeom>
          <a:noFill/>
          <a:effectLst/>
        </p:spPr>
        <p:txBody>
          <a:bodyPr wrap="square" lIns="91440" tIns="45720" rIns="91440" bIns="45720" rtlCol="0" anchor="t">
            <a:spAutoFit/>
          </a:bodyPr>
          <a:lstStyle/>
          <a:p>
            <a:endParaRPr lang="es-MX" sz="1400" b="1">
              <a:solidFill>
                <a:srgbClr val="2F7FE2"/>
              </a:solidFill>
            </a:endParaRPr>
          </a:p>
          <a:p>
            <a:r>
              <a:rPr lang="es-MX" sz="1400" b="1">
                <a:solidFill>
                  <a:srgbClr val="2F7FE2"/>
                </a:solidFill>
              </a:rPr>
              <a:t>POSTULACIÓN </a:t>
            </a:r>
          </a:p>
          <a:p>
            <a:endParaRPr lang="es-MX" sz="1400"/>
          </a:p>
          <a:p>
            <a:r>
              <a:rPr lang="es-MX" sz="1400"/>
              <a:t>Marzo 2026</a:t>
            </a:r>
          </a:p>
          <a:p>
            <a:endParaRPr lang="es-MX" sz="1400">
              <a:solidFill>
                <a:srgbClr val="000000"/>
              </a:solidFill>
            </a:endParaRPr>
          </a:p>
          <a:p>
            <a:r>
              <a:rPr lang="es-MX" sz="1400" b="1">
                <a:solidFill>
                  <a:srgbClr val="000000"/>
                </a:solidFill>
              </a:rPr>
              <a:t>Para inscribirse pinchar </a:t>
            </a:r>
            <a:r>
              <a:rPr lang="es-MX" sz="1400" b="1">
                <a:solidFill>
                  <a:srgbClr val="000000"/>
                </a:solidFill>
                <a:hlinkClick r:id="rId3"/>
              </a:rPr>
              <a:t>AQUÍ</a:t>
            </a:r>
            <a:endParaRPr lang="es-MX"/>
          </a:p>
        </p:txBody>
      </p:sp>
      <p:sp>
        <p:nvSpPr>
          <p:cNvPr id="6" name="Rectángulo: esquinas redondeadas 15">
            <a:extLst>
              <a:ext uri="{FF2B5EF4-FFF2-40B4-BE49-F238E27FC236}">
                <a16:creationId xmlns:a16="http://schemas.microsoft.com/office/drawing/2014/main" id="{6C7536F8-CE2E-EC99-A9BA-A5F9B8292D45}"/>
              </a:ext>
            </a:extLst>
          </p:cNvPr>
          <p:cNvSpPr/>
          <p:nvPr/>
        </p:nvSpPr>
        <p:spPr>
          <a:xfrm>
            <a:off x="598874" y="529809"/>
            <a:ext cx="3200392" cy="524365"/>
          </a:xfrm>
          <a:prstGeom prst="roundRect">
            <a:avLst>
              <a:gd name="adj" fmla="val 995"/>
            </a:avLst>
          </a:prstGeom>
          <a:solidFill>
            <a:srgbClr val="2F7FE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FBF783B3-6743-9ADC-B783-5B17488710EE}"/>
              </a:ext>
            </a:extLst>
          </p:cNvPr>
          <p:cNvSpPr txBox="1"/>
          <p:nvPr/>
        </p:nvSpPr>
        <p:spPr>
          <a:xfrm>
            <a:off x="667458" y="604485"/>
            <a:ext cx="5159046" cy="30777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400" b="1">
                <a:solidFill>
                  <a:schemeClr val="bg1"/>
                </a:solidFill>
                <a:ea typeface="Calibri"/>
                <a:cs typeface="Times New Roman"/>
              </a:rPr>
              <a:t>TALK2ME</a:t>
            </a:r>
            <a:endParaRPr lang="es-ES"/>
          </a:p>
        </p:txBody>
      </p:sp>
      <p:cxnSp>
        <p:nvCxnSpPr>
          <p:cNvPr id="16" name="Conector recto 15">
            <a:extLst>
              <a:ext uri="{FF2B5EF4-FFF2-40B4-BE49-F238E27FC236}">
                <a16:creationId xmlns:a16="http://schemas.microsoft.com/office/drawing/2014/main" id="{D2A66561-900A-3D3E-E217-16620FAB6D7C}"/>
              </a:ext>
            </a:extLst>
          </p:cNvPr>
          <p:cNvCxnSpPr>
            <a:cxnSpLocks/>
          </p:cNvCxnSpPr>
          <p:nvPr/>
        </p:nvCxnSpPr>
        <p:spPr bwMode="auto">
          <a:xfrm>
            <a:off x="721211" y="670583"/>
            <a:ext cx="0" cy="242819"/>
          </a:xfrm>
          <a:prstGeom prst="line">
            <a:avLst/>
          </a:prstGeom>
          <a:solidFill>
            <a:srgbClr val="00B8FF"/>
          </a:solidFill>
          <a:ln w="38100" cap="flat" cmpd="sng" algn="ctr">
            <a:solidFill>
              <a:srgbClr val="B5D2F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6" name="CuadroTexto 25">
            <a:extLst>
              <a:ext uri="{FF2B5EF4-FFF2-40B4-BE49-F238E27FC236}">
                <a16:creationId xmlns:a16="http://schemas.microsoft.com/office/drawing/2014/main" id="{EE07DE68-FB5D-F3FD-E9DA-7F14863CA585}"/>
              </a:ext>
            </a:extLst>
          </p:cNvPr>
          <p:cNvSpPr txBox="1"/>
          <p:nvPr/>
        </p:nvSpPr>
        <p:spPr>
          <a:xfrm>
            <a:off x="560297" y="6267878"/>
            <a:ext cx="3799943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s-CL" sz="1200" b="1">
                <a:latin typeface="Aptos"/>
              </a:rPr>
              <a:t>Vicerrectoría de Asuntos Internacionales  / </a:t>
            </a:r>
          </a:p>
          <a:p>
            <a:r>
              <a:rPr lang="es-CL" sz="1200" b="1">
                <a:latin typeface="Aptos"/>
              </a:rPr>
              <a:t>Internacionalización en Casa </a:t>
            </a:r>
          </a:p>
        </p:txBody>
      </p:sp>
      <p:pic>
        <p:nvPicPr>
          <p:cNvPr id="4" name="Imagen 3" descr="Una torre de un edificio&#10;&#10;El contenido generado por IA puede ser incorrecto.">
            <a:extLst>
              <a:ext uri="{FF2B5EF4-FFF2-40B4-BE49-F238E27FC236}">
                <a16:creationId xmlns:a16="http://schemas.microsoft.com/office/drawing/2014/main" id="{80BE4F3F-2D6F-7A97-53D2-0E1614EEA9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80" t="11110" r="42047" b="51199"/>
          <a:stretch>
            <a:fillRect/>
          </a:stretch>
        </p:blipFill>
        <p:spPr>
          <a:xfrm>
            <a:off x="10824" y="0"/>
            <a:ext cx="12171016" cy="707136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21F18803-4E64-A94C-71F4-C0008C190839}"/>
              </a:ext>
            </a:extLst>
          </p:cNvPr>
          <p:cNvSpPr txBox="1"/>
          <p:nvPr/>
        </p:nvSpPr>
        <p:spPr>
          <a:xfrm>
            <a:off x="751273" y="512389"/>
            <a:ext cx="7400040" cy="27699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s-MX" sz="1200" b="1">
                <a:solidFill>
                  <a:schemeClr val="bg1"/>
                </a:solidFill>
                <a:latin typeface="Aptos"/>
                <a:ea typeface="Calibri"/>
                <a:cs typeface="Times New Roman"/>
              </a:rPr>
              <a:t>VRAI UC YOUTUBE</a:t>
            </a:r>
            <a:endParaRPr lang="es-CL" sz="1200" b="1">
              <a:solidFill>
                <a:schemeClr val="bg1"/>
              </a:solidFill>
              <a:latin typeface="Aptos"/>
              <a:ea typeface="Calibri"/>
              <a:cs typeface="Times New Roman"/>
            </a:endParaRPr>
          </a:p>
        </p:txBody>
      </p:sp>
      <p:pic>
        <p:nvPicPr>
          <p:cNvPr id="3" name="Imagen 2" descr="Interfaz de usuario gráfica, Sitio web&#10;&#10;El contenido generado por IA puede ser incorrecto.">
            <a:extLst>
              <a:ext uri="{FF2B5EF4-FFF2-40B4-BE49-F238E27FC236}">
                <a16:creationId xmlns:a16="http://schemas.microsoft.com/office/drawing/2014/main" id="{007AB3A8-3826-8D27-098C-A110AE8CF7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04430" y="1615107"/>
            <a:ext cx="7475344" cy="5210941"/>
          </a:xfrm>
          <a:prstGeom prst="rect">
            <a:avLst/>
          </a:prstGeom>
        </p:spPr>
      </p:pic>
      <p:pic>
        <p:nvPicPr>
          <p:cNvPr id="7" name="Imagen 6" descr="Código QR&#10;&#10;El contenido generado por IA puede ser incorrecto.">
            <a:extLst>
              <a:ext uri="{FF2B5EF4-FFF2-40B4-BE49-F238E27FC236}">
                <a16:creationId xmlns:a16="http://schemas.microsoft.com/office/drawing/2014/main" id="{36F3AEE3-AA96-7E82-B018-FF0B7D1740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102" y="5090360"/>
            <a:ext cx="1656240" cy="164395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CFF4C59A-35C4-37DC-3A37-57CA5F4E0D88}"/>
              </a:ext>
            </a:extLst>
          </p:cNvPr>
          <p:cNvSpPr txBox="1"/>
          <p:nvPr/>
        </p:nvSpPr>
        <p:spPr>
          <a:xfrm>
            <a:off x="1277645" y="4288580"/>
            <a:ext cx="2445093" cy="160043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>
              <a:lnSpc>
                <a:spcPts val="1575"/>
              </a:lnSpc>
            </a:pPr>
            <a:r>
              <a:rPr lang="es-MX" sz="1400" b="1">
                <a:solidFill>
                  <a:srgbClr val="2F7FE2"/>
                </a:solidFill>
                <a:latin typeface="Aptos"/>
                <a:ea typeface="Segoe UI"/>
                <a:cs typeface="Segoe UI"/>
              </a:rPr>
              <a:t>PARA VER LAS CHARLAS Y CLASES MAGISTRALES INGRESA </a:t>
            </a:r>
            <a:r>
              <a:rPr lang="es-MX" sz="1400" b="1">
                <a:solidFill>
                  <a:srgbClr val="2F7FE2"/>
                </a:solidFill>
                <a:cs typeface="Segoe UI"/>
                <a:hlinkClick r:id="rId7"/>
              </a:rPr>
              <a:t>AQUÍ</a:t>
            </a:r>
            <a:endParaRPr lang="en-US" sz="1400">
              <a:latin typeface="Aptos"/>
              <a:ea typeface="Segoe UI"/>
              <a:cs typeface="Segoe UI"/>
            </a:endParaRPr>
          </a:p>
          <a:p>
            <a:pPr rtl="0">
              <a:lnSpc>
                <a:spcPts val="1575"/>
              </a:lnSpc>
            </a:pPr>
            <a:r>
              <a:rPr lang="es-MX" sz="1400">
                <a:latin typeface="Aptos"/>
                <a:ea typeface="Segoe UI"/>
                <a:cs typeface="Segoe UI"/>
              </a:rPr>
              <a:t>​</a:t>
            </a:r>
          </a:p>
          <a:p>
            <a:pPr rtl="0">
              <a:lnSpc>
                <a:spcPts val="1575"/>
              </a:lnSpc>
            </a:pPr>
            <a:endParaRPr lang="en-US" sz="1400">
              <a:latin typeface="Aptos"/>
              <a:ea typeface="Segoe UI"/>
              <a:cs typeface="Segoe UI"/>
            </a:endParaRPr>
          </a:p>
          <a:p>
            <a:pPr rtl="0">
              <a:lnSpc>
                <a:spcPts val="1575"/>
              </a:lnSpc>
            </a:pPr>
            <a:r>
              <a:rPr lang="es-MX" sz="1400">
                <a:latin typeface="Aptos"/>
                <a:ea typeface="Segoe UI"/>
                <a:cs typeface="Segoe UI"/>
              </a:rPr>
              <a:t>​</a:t>
            </a:r>
          </a:p>
          <a:p>
            <a:pPr algn="ctr"/>
            <a:endParaRPr lang="es-ES"/>
          </a:p>
        </p:txBody>
      </p:sp>
      <p:grpSp>
        <p:nvGrpSpPr>
          <p:cNvPr id="11" name="Grupo 10">
            <a:extLst>
              <a:ext uri="{FF2B5EF4-FFF2-40B4-BE49-F238E27FC236}">
                <a16:creationId xmlns:a16="http://schemas.microsoft.com/office/drawing/2014/main" id="{9BBB4415-D3BE-577B-3A88-F8CCBCE27598}"/>
              </a:ext>
            </a:extLst>
          </p:cNvPr>
          <p:cNvGrpSpPr/>
          <p:nvPr/>
        </p:nvGrpSpPr>
        <p:grpSpPr>
          <a:xfrm>
            <a:off x="498552" y="502983"/>
            <a:ext cx="5130834" cy="897844"/>
            <a:chOff x="5386516" y="761126"/>
            <a:chExt cx="7591806" cy="2954197"/>
          </a:xfrm>
        </p:grpSpPr>
        <p:sp>
          <p:nvSpPr>
            <p:cNvPr id="9" name="Rectángulo: esquinas redondeadas 8">
              <a:extLst>
                <a:ext uri="{FF2B5EF4-FFF2-40B4-BE49-F238E27FC236}">
                  <a16:creationId xmlns:a16="http://schemas.microsoft.com/office/drawing/2014/main" id="{C08763E3-A480-5B80-1121-8DA246BBE295}"/>
                </a:ext>
              </a:extLst>
            </p:cNvPr>
            <p:cNvSpPr/>
            <p:nvPr/>
          </p:nvSpPr>
          <p:spPr>
            <a:xfrm>
              <a:off x="5386516" y="761126"/>
              <a:ext cx="7591806" cy="2604043"/>
            </a:xfrm>
            <a:prstGeom prst="roundRect">
              <a:avLst>
                <a:gd name="adj" fmla="val 995"/>
              </a:avLst>
            </a:prstGeom>
            <a:solidFill>
              <a:srgbClr val="2F7FE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id="{5E97FD98-9830-F67C-8E67-4E1A350D6F6D}"/>
                </a:ext>
              </a:extLst>
            </p:cNvPr>
            <p:cNvSpPr txBox="1"/>
            <p:nvPr/>
          </p:nvSpPr>
          <p:spPr>
            <a:xfrm>
              <a:off x="5826945" y="1487419"/>
              <a:ext cx="6757274" cy="2227904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r>
                <a:rPr lang="en-US" sz="2000" b="1">
                  <a:solidFill>
                    <a:schemeClr val="bg1"/>
                  </a:solidFill>
                  <a:latin typeface="Aptos"/>
                  <a:ea typeface="Calibri"/>
                  <a:cs typeface="Times New Roman"/>
                </a:rPr>
                <a:t>CANAL DE YOUTUBE</a:t>
              </a:r>
              <a:endParaRPr lang="es-CL" sz="2000">
                <a:solidFill>
                  <a:schemeClr val="bg1"/>
                </a:solidFill>
                <a:latin typeface="Aptos"/>
                <a:ea typeface="Calibri"/>
                <a:cs typeface="Times New Roman"/>
              </a:endParaRPr>
            </a:p>
            <a:p>
              <a:pPr algn="just"/>
              <a:endParaRPr lang="es-CL" b="1">
                <a:solidFill>
                  <a:schemeClr val="bg1"/>
                </a:solidFill>
                <a:latin typeface="Aptos"/>
                <a:ea typeface="Calibri"/>
                <a:cs typeface="Times New Roman"/>
              </a:endParaRPr>
            </a:p>
          </p:txBody>
        </p:sp>
      </p:grpSp>
      <p:sp>
        <p:nvSpPr>
          <p:cNvPr id="17" name="CuadroTexto 8">
            <a:extLst>
              <a:ext uri="{FF2B5EF4-FFF2-40B4-BE49-F238E27FC236}">
                <a16:creationId xmlns:a16="http://schemas.microsoft.com/office/drawing/2014/main" id="{C58D764F-942A-0CF0-A8FC-8F244FAEB9F1}"/>
              </a:ext>
            </a:extLst>
          </p:cNvPr>
          <p:cNvSpPr txBox="1"/>
          <p:nvPr/>
        </p:nvSpPr>
        <p:spPr>
          <a:xfrm>
            <a:off x="499558" y="1614594"/>
            <a:ext cx="3203263" cy="2862322"/>
          </a:xfrm>
          <a:prstGeom prst="rect">
            <a:avLst/>
          </a:prstGeom>
          <a:noFill/>
          <a:effectLst/>
        </p:spPr>
        <p:txBody>
          <a:bodyPr wrap="square" lIns="91440" tIns="45720" rIns="91440" bIns="45720" rtlCol="0" anchor="t">
            <a:spAutoFit/>
          </a:bodyPr>
          <a:lstStyle/>
          <a:p>
            <a:pPr algn="just"/>
            <a:r>
              <a:rPr lang="es-MX" sz="1400">
                <a:solidFill>
                  <a:srgbClr val="2F7FE2"/>
                </a:solidFill>
                <a:ea typeface="+mn-lt"/>
                <a:cs typeface="+mn-lt"/>
              </a:rPr>
              <a:t>En el canal de YouTube de la VRAI, encontrarás videos relevantes sobre diversas oportunidades internacionales además de charlas y clases magistrales realizadas en </a:t>
            </a:r>
            <a:r>
              <a:rPr lang="es-MX" sz="1400" err="1">
                <a:solidFill>
                  <a:srgbClr val="2F7FE2"/>
                </a:solidFill>
                <a:ea typeface="+mn-lt"/>
                <a:cs typeface="+mn-lt"/>
              </a:rPr>
              <a:t>en</a:t>
            </a:r>
            <a:r>
              <a:rPr lang="es-MX" sz="1400">
                <a:solidFill>
                  <a:srgbClr val="2F7FE2"/>
                </a:solidFill>
                <a:ea typeface="+mn-lt"/>
                <a:cs typeface="+mn-lt"/>
              </a:rPr>
              <a:t> conjunto con profesores de la UC y en el contexto de los programas de estudio regulares.</a:t>
            </a:r>
          </a:p>
          <a:p>
            <a:pPr algn="just"/>
            <a:r>
              <a:rPr lang="es-MX" sz="1400">
                <a:solidFill>
                  <a:srgbClr val="2F7FE2"/>
                </a:solidFill>
                <a:ea typeface="+mn-lt"/>
                <a:cs typeface="+mn-lt"/>
              </a:rPr>
              <a:t> </a:t>
            </a:r>
            <a:br>
              <a:rPr lang="es-MX" sz="1400">
                <a:solidFill>
                  <a:srgbClr val="2F7FE2"/>
                </a:solidFill>
                <a:ea typeface="+mn-lt"/>
                <a:cs typeface="+mn-lt"/>
              </a:rPr>
            </a:br>
            <a:r>
              <a:rPr lang="es-MX" sz="1400">
                <a:solidFill>
                  <a:srgbClr val="2F7FE2"/>
                </a:solidFill>
                <a:ea typeface="+mn-lt"/>
                <a:cs typeface="+mn-lt"/>
              </a:rPr>
              <a:t>¡Les invitamos a explorar y aprender a su ritmo! </a:t>
            </a:r>
            <a:endParaRPr lang="es-MX"/>
          </a:p>
          <a:p>
            <a:pPr algn="just"/>
            <a:endParaRPr lang="es-MX" sz="1200">
              <a:solidFill>
                <a:srgbClr val="2F7FE2"/>
              </a:solidFill>
              <a:ea typeface="+mn-lt"/>
              <a:cs typeface="+mn-lt"/>
            </a:endParaRPr>
          </a:p>
          <a:p>
            <a:pPr algn="just"/>
            <a:endParaRPr lang="es-MX" sz="1400">
              <a:solidFill>
                <a:srgbClr val="2F7FE2"/>
              </a:solidFill>
              <a:ea typeface="+mn-lt"/>
              <a:cs typeface="+mn-lt"/>
            </a:endParaRPr>
          </a:p>
        </p:txBody>
      </p:sp>
      <p:cxnSp>
        <p:nvCxnSpPr>
          <p:cNvPr id="24" name="Conector recto 14">
            <a:extLst>
              <a:ext uri="{FF2B5EF4-FFF2-40B4-BE49-F238E27FC236}">
                <a16:creationId xmlns:a16="http://schemas.microsoft.com/office/drawing/2014/main" id="{EEE80BE6-7CD8-7CF4-299F-48D28C696268}"/>
              </a:ext>
            </a:extLst>
          </p:cNvPr>
          <p:cNvCxnSpPr>
            <a:cxnSpLocks/>
          </p:cNvCxnSpPr>
          <p:nvPr/>
        </p:nvCxnSpPr>
        <p:spPr bwMode="auto">
          <a:xfrm>
            <a:off x="764035" y="740444"/>
            <a:ext cx="0" cy="376816"/>
          </a:xfrm>
          <a:prstGeom prst="line">
            <a:avLst/>
          </a:prstGeom>
          <a:solidFill>
            <a:srgbClr val="00B8FF"/>
          </a:solidFill>
          <a:ln w="38100" cap="flat" cmpd="sng" algn="ctr">
            <a:solidFill>
              <a:srgbClr val="B5D2F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8725999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F778F6-F301-9B1E-09FD-347CEAFC94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Nubes en el cielo&#10;&#10;El contenido generado por IA puede ser incorrecto.">
            <a:extLst>
              <a:ext uri="{FF2B5EF4-FFF2-40B4-BE49-F238E27FC236}">
                <a16:creationId xmlns:a16="http://schemas.microsoft.com/office/drawing/2014/main" id="{20A66392-5235-709E-EEED-FFF4399CC5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95" t="55283" r="32197"/>
          <a:stretch>
            <a:fillRect/>
          </a:stretch>
        </p:blipFill>
        <p:spPr>
          <a:xfrm>
            <a:off x="-66675" y="-95250"/>
            <a:ext cx="12382499" cy="7029951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EDE200FF-9C2B-D55D-15EF-F33BE72E9306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</a:blip>
          <a:srcRect/>
          <a:stretch/>
        </p:blipFill>
        <p:spPr>
          <a:xfrm>
            <a:off x="666725" y="756237"/>
            <a:ext cx="5857900" cy="3371697"/>
          </a:xfrm>
          <a:prstGeom prst="rect">
            <a:avLst/>
          </a:prstGeom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id="{13CA7F8A-487A-E766-67FC-3868287C5CB3}"/>
              </a:ext>
            </a:extLst>
          </p:cNvPr>
          <p:cNvSpPr txBox="1">
            <a:spLocks/>
          </p:cNvSpPr>
          <p:nvPr/>
        </p:nvSpPr>
        <p:spPr>
          <a:xfrm>
            <a:off x="4371279" y="6252437"/>
            <a:ext cx="7419916" cy="446858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s-CL" sz="1800">
                <a:solidFill>
                  <a:srgbClr val="A8C5EE"/>
                </a:solidFill>
                <a:latin typeface="+mj-lt"/>
              </a:rPr>
              <a:t>Vicerrectoría de Asuntos Internacionales / Internacionalizacion.uc.cl</a:t>
            </a:r>
          </a:p>
        </p:txBody>
      </p:sp>
      <p:pic>
        <p:nvPicPr>
          <p:cNvPr id="3" name="Imagen 2" descr="Código QR&#10;&#10;El contenido generado por IA puede ser incorrecto.">
            <a:extLst>
              <a:ext uri="{FF2B5EF4-FFF2-40B4-BE49-F238E27FC236}">
                <a16:creationId xmlns:a16="http://schemas.microsoft.com/office/drawing/2014/main" id="{8BF2BC7C-A8C4-D9E0-4ECB-E602647278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07581" y="763282"/>
            <a:ext cx="1875032" cy="1876658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6E8C6A1F-365F-0DDC-8A3F-CBA638D82CB7}"/>
              </a:ext>
            </a:extLst>
          </p:cNvPr>
          <p:cNvSpPr txBox="1"/>
          <p:nvPr/>
        </p:nvSpPr>
        <p:spPr>
          <a:xfrm>
            <a:off x="8495611" y="2635525"/>
            <a:ext cx="3075878" cy="14773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algn="r" rtl="0"/>
            <a:r>
              <a:rPr lang="es-CL" sz="2400" b="1" kern="1200">
                <a:solidFill>
                  <a:schemeClr val="bg1"/>
                </a:solidFill>
                <a:latin typeface="Aptos"/>
                <a:ea typeface="+mn-ea"/>
                <a:cs typeface="+mn-cs"/>
              </a:rPr>
              <a:t>Sigue nuestro </a:t>
            </a:r>
            <a:r>
              <a:rPr lang="es-CL" sz="2400" b="1" kern="1200" err="1">
                <a:solidFill>
                  <a:schemeClr val="bg1"/>
                </a:solidFill>
                <a:latin typeface="Aptos"/>
                <a:ea typeface="+mn-ea"/>
                <a:cs typeface="+mn-cs"/>
              </a:rPr>
              <a:t>instagram</a:t>
            </a:r>
            <a:r>
              <a:rPr lang="es-CL" sz="2400" b="1" kern="1200">
                <a:solidFill>
                  <a:schemeClr val="bg1"/>
                </a:solidFill>
                <a:latin typeface="Aptos"/>
                <a:ea typeface="+mn-ea"/>
                <a:cs typeface="+mn-cs"/>
              </a:rPr>
              <a:t>  </a:t>
            </a:r>
            <a:endParaRPr lang="es-ES">
              <a:solidFill>
                <a:schemeClr val="bg1"/>
              </a:solidFill>
            </a:endParaRPr>
          </a:p>
          <a:p>
            <a:pPr marL="0" algn="r" rtl="0"/>
            <a:r>
              <a:rPr lang="es-CL" sz="2400" b="1" kern="1200">
                <a:solidFill>
                  <a:schemeClr val="bg1"/>
                </a:solidFill>
                <a:latin typeface="Aptos"/>
                <a:ea typeface="Aptos"/>
                <a:cs typeface="Aptos"/>
              </a:rPr>
              <a:t>@internacional_uc</a:t>
            </a:r>
          </a:p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505597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FD3F4B-3183-31C1-822E-9FF0126F1F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 descr="Una torre de un edificio&#10;&#10;El contenido generado por IA puede ser incorrecto.">
            <a:extLst>
              <a:ext uri="{FF2B5EF4-FFF2-40B4-BE49-F238E27FC236}">
                <a16:creationId xmlns:a16="http://schemas.microsoft.com/office/drawing/2014/main" id="{031A319B-21C7-467D-3C0B-F695B75FAA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80" t="11110" r="42047" b="51199"/>
          <a:stretch>
            <a:fillRect/>
          </a:stretch>
        </p:blipFill>
        <p:spPr>
          <a:xfrm>
            <a:off x="3055" y="-107577"/>
            <a:ext cx="12171016" cy="707136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0D964482-1536-4A1E-1F5B-B2647C322C63}"/>
              </a:ext>
            </a:extLst>
          </p:cNvPr>
          <p:cNvSpPr txBox="1"/>
          <p:nvPr/>
        </p:nvSpPr>
        <p:spPr>
          <a:xfrm>
            <a:off x="506137" y="6071917"/>
            <a:ext cx="3799943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s-CL" sz="1200" b="1">
                <a:latin typeface="Aptos"/>
              </a:rPr>
              <a:t>Vicerrectoría de Asuntos Internacionales  / </a:t>
            </a:r>
          </a:p>
          <a:p>
            <a:r>
              <a:rPr lang="es-CL" sz="1200" b="1">
                <a:latin typeface="Aptos"/>
              </a:rPr>
              <a:t>Internacionalización en Casa 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36B5C93-D4B5-1070-4279-F9EAF847F9EF}"/>
              </a:ext>
            </a:extLst>
          </p:cNvPr>
          <p:cNvSpPr>
            <a:spLocks noGrp="1"/>
          </p:cNvSpPr>
          <p:nvPr/>
        </p:nvSpPr>
        <p:spPr>
          <a:xfrm>
            <a:off x="612740" y="409530"/>
            <a:ext cx="6551846" cy="117750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8800" b="0" kern="1200" spc="-12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err="1">
                <a:solidFill>
                  <a:srgbClr val="2F7FE2"/>
                </a:solidFill>
                <a:latin typeface="Roboto"/>
                <a:ea typeface="Roboto"/>
                <a:cs typeface="Roboto"/>
              </a:rPr>
              <a:t>Sueño</a:t>
            </a:r>
            <a:r>
              <a:rPr lang="en-US" sz="4800">
                <a:solidFill>
                  <a:srgbClr val="2F7FE2"/>
                </a:solidFill>
                <a:latin typeface="Roboto"/>
                <a:ea typeface="Roboto"/>
                <a:cs typeface="Roboto"/>
              </a:rPr>
              <a:t> UC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36146EDA-CD70-259C-11AC-2786C0BB52B2}"/>
              </a:ext>
            </a:extLst>
          </p:cNvPr>
          <p:cNvSpPr>
            <a:spLocks noGrp="1"/>
          </p:cNvSpPr>
          <p:nvPr/>
        </p:nvSpPr>
        <p:spPr>
          <a:xfrm>
            <a:off x="502511" y="1778324"/>
            <a:ext cx="6544954" cy="164592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None/>
              <a:defRPr sz="32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1600" i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800" err="1">
                <a:latin typeface="Roboto"/>
                <a:ea typeface="Roboto"/>
                <a:cs typeface="Roboto"/>
              </a:rPr>
              <a:t>Integrar</a:t>
            </a:r>
            <a:r>
              <a:rPr lang="en-US" sz="2800">
                <a:latin typeface="Roboto"/>
                <a:ea typeface="Roboto"/>
                <a:cs typeface="Roboto"/>
              </a:rPr>
              <a:t> la </a:t>
            </a:r>
            <a:r>
              <a:rPr lang="en-US" sz="2800" err="1">
                <a:latin typeface="Roboto"/>
                <a:ea typeface="Roboto"/>
                <a:cs typeface="Roboto"/>
              </a:rPr>
              <a:t>dimensión</a:t>
            </a:r>
            <a:r>
              <a:rPr lang="en-US" sz="2800">
                <a:latin typeface="Roboto"/>
                <a:ea typeface="Roboto"/>
                <a:cs typeface="Roboto"/>
              </a:rPr>
              <a:t> global </a:t>
            </a:r>
            <a:r>
              <a:rPr lang="en-US" sz="2800" err="1">
                <a:latin typeface="Roboto"/>
                <a:ea typeface="Roboto"/>
                <a:cs typeface="Roboto"/>
              </a:rPr>
              <a:t>en</a:t>
            </a:r>
            <a:r>
              <a:rPr lang="en-US" sz="2800">
                <a:latin typeface="Roboto"/>
                <a:ea typeface="Roboto"/>
                <a:cs typeface="Roboto"/>
              </a:rPr>
              <a:t> la </a:t>
            </a:r>
            <a:r>
              <a:rPr lang="en-US" sz="2800" err="1">
                <a:latin typeface="Roboto"/>
                <a:ea typeface="Roboto"/>
                <a:cs typeface="Roboto"/>
              </a:rPr>
              <a:t>experiencia</a:t>
            </a:r>
            <a:r>
              <a:rPr lang="en-US" sz="2800">
                <a:latin typeface="Roboto"/>
                <a:ea typeface="Roboto"/>
                <a:cs typeface="Roboto"/>
              </a:rPr>
              <a:t> </a:t>
            </a:r>
            <a:r>
              <a:rPr lang="en-US" sz="2800" err="1">
                <a:latin typeface="Roboto"/>
                <a:ea typeface="Roboto"/>
                <a:cs typeface="Roboto"/>
              </a:rPr>
              <a:t>formativa</a:t>
            </a:r>
            <a:r>
              <a:rPr lang="en-US" sz="2800">
                <a:latin typeface="Roboto"/>
                <a:ea typeface="Roboto"/>
                <a:cs typeface="Roboto"/>
              </a:rPr>
              <a:t> para </a:t>
            </a:r>
            <a:r>
              <a:rPr lang="en-US" sz="2800" err="1">
                <a:latin typeface="Roboto"/>
                <a:ea typeface="Roboto"/>
                <a:cs typeface="Roboto"/>
              </a:rPr>
              <a:t>hacer</a:t>
            </a:r>
            <a:r>
              <a:rPr lang="en-US" sz="2800">
                <a:latin typeface="Roboto"/>
                <a:ea typeface="Roboto"/>
                <a:cs typeface="Roboto"/>
              </a:rPr>
              <a:t> </a:t>
            </a:r>
            <a:r>
              <a:rPr lang="en-US" sz="2800" err="1">
                <a:latin typeface="Roboto"/>
                <a:ea typeface="Roboto"/>
                <a:cs typeface="Roboto"/>
              </a:rPr>
              <a:t>posible</a:t>
            </a:r>
            <a:r>
              <a:rPr lang="en-US" sz="2800">
                <a:latin typeface="Roboto"/>
                <a:ea typeface="Roboto"/>
                <a:cs typeface="Roboto"/>
              </a:rPr>
              <a:t> </a:t>
            </a:r>
            <a:r>
              <a:rPr lang="en-US" sz="2800" err="1">
                <a:latin typeface="Roboto"/>
                <a:ea typeface="Roboto"/>
                <a:cs typeface="Roboto"/>
              </a:rPr>
              <a:t>el</a:t>
            </a:r>
            <a:r>
              <a:rPr lang="en-US" sz="2800">
                <a:latin typeface="Roboto"/>
                <a:ea typeface="Roboto"/>
                <a:cs typeface="Roboto"/>
              </a:rPr>
              <a:t> </a:t>
            </a:r>
            <a:r>
              <a:rPr lang="en-US" sz="2800" err="1">
                <a:latin typeface="Roboto"/>
                <a:ea typeface="Roboto"/>
                <a:cs typeface="Roboto"/>
              </a:rPr>
              <a:t>sueño</a:t>
            </a:r>
            <a:r>
              <a:rPr lang="en-US" sz="2800">
                <a:latin typeface="Roboto"/>
                <a:ea typeface="Roboto"/>
                <a:cs typeface="Roboto"/>
              </a:rPr>
              <a:t>: </a:t>
            </a:r>
            <a:r>
              <a:rPr lang="en-US" sz="2800">
                <a:solidFill>
                  <a:srgbClr val="2F7FE2"/>
                </a:solidFill>
                <a:latin typeface="Roboto"/>
                <a:ea typeface="Roboto"/>
                <a:cs typeface="Roboto"/>
              </a:rPr>
              <a:t>"</a:t>
            </a:r>
            <a:r>
              <a:rPr lang="en-US" sz="3000" err="1">
                <a:solidFill>
                  <a:srgbClr val="2F7FE2"/>
                </a:solidFill>
                <a:latin typeface="Roboto"/>
                <a:ea typeface="Roboto"/>
                <a:cs typeface="Roboto"/>
              </a:rPr>
              <a:t>Contribuir</a:t>
            </a:r>
            <a:r>
              <a:rPr lang="en-US" sz="3000">
                <a:solidFill>
                  <a:srgbClr val="2F7FE2"/>
                </a:solidFill>
                <a:latin typeface="Roboto"/>
                <a:ea typeface="Roboto"/>
                <a:cs typeface="Roboto"/>
              </a:rPr>
              <a:t> a la </a:t>
            </a:r>
            <a:r>
              <a:rPr lang="en-US" sz="3000" err="1">
                <a:solidFill>
                  <a:srgbClr val="2F7FE2"/>
                </a:solidFill>
                <a:latin typeface="Roboto"/>
                <a:ea typeface="Roboto"/>
                <a:cs typeface="Roboto"/>
              </a:rPr>
              <a:t>transformación</a:t>
            </a:r>
            <a:r>
              <a:rPr lang="en-US" sz="3000">
                <a:solidFill>
                  <a:srgbClr val="2F7FE2"/>
                </a:solidFill>
                <a:latin typeface="Roboto"/>
                <a:ea typeface="Roboto"/>
                <a:cs typeface="Roboto"/>
              </a:rPr>
              <a:t> de la </a:t>
            </a:r>
            <a:r>
              <a:rPr lang="en-US" sz="3000" err="1">
                <a:solidFill>
                  <a:srgbClr val="2F7FE2"/>
                </a:solidFill>
                <a:latin typeface="Roboto"/>
                <a:ea typeface="Roboto"/>
                <a:cs typeface="Roboto"/>
              </a:rPr>
              <a:t>sociedad</a:t>
            </a:r>
            <a:r>
              <a:rPr lang="en-US" sz="3000">
                <a:solidFill>
                  <a:srgbClr val="2F7FE2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3000" err="1">
                <a:solidFill>
                  <a:srgbClr val="2F7FE2"/>
                </a:solidFill>
                <a:latin typeface="Roboto"/>
                <a:ea typeface="Roboto"/>
                <a:cs typeface="Roboto"/>
              </a:rPr>
              <a:t>infundiendo</a:t>
            </a:r>
            <a:r>
              <a:rPr lang="en-US" sz="3000">
                <a:solidFill>
                  <a:srgbClr val="2F7FE2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3000" err="1">
                <a:solidFill>
                  <a:srgbClr val="2F7FE2"/>
                </a:solidFill>
                <a:latin typeface="Roboto"/>
                <a:ea typeface="Roboto"/>
                <a:cs typeface="Roboto"/>
              </a:rPr>
              <a:t>nuestra</a:t>
            </a:r>
            <a:r>
              <a:rPr lang="en-US" sz="3000">
                <a:solidFill>
                  <a:srgbClr val="2F7FE2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3000" err="1">
                <a:solidFill>
                  <a:srgbClr val="2F7FE2"/>
                </a:solidFill>
                <a:latin typeface="Roboto"/>
                <a:ea typeface="Roboto"/>
                <a:cs typeface="Roboto"/>
              </a:rPr>
              <a:t>identidad</a:t>
            </a:r>
            <a:r>
              <a:rPr lang="en-US" sz="3000">
                <a:solidFill>
                  <a:srgbClr val="2F7FE2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3000" err="1">
                <a:solidFill>
                  <a:srgbClr val="2F7FE2"/>
                </a:solidFill>
                <a:latin typeface="Roboto"/>
                <a:ea typeface="Roboto"/>
                <a:cs typeface="Roboto"/>
              </a:rPr>
              <a:t>como</a:t>
            </a:r>
            <a:r>
              <a:rPr lang="en-US" sz="3000">
                <a:solidFill>
                  <a:srgbClr val="2F7FE2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3000" err="1">
                <a:solidFill>
                  <a:srgbClr val="2F7FE2"/>
                </a:solidFill>
                <a:latin typeface="Roboto"/>
                <a:ea typeface="Roboto"/>
                <a:cs typeface="Roboto"/>
              </a:rPr>
              <a:t>sello</a:t>
            </a:r>
            <a:r>
              <a:rPr lang="en-US" sz="3000">
                <a:solidFill>
                  <a:srgbClr val="2F7FE2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3000" err="1">
                <a:solidFill>
                  <a:srgbClr val="2F7FE2"/>
                </a:solidFill>
                <a:latin typeface="Roboto"/>
                <a:ea typeface="Roboto"/>
                <a:cs typeface="Roboto"/>
              </a:rPr>
              <a:t>diferenciador</a:t>
            </a:r>
            <a:r>
              <a:rPr lang="en-US" sz="3000">
                <a:solidFill>
                  <a:srgbClr val="2F7FE2"/>
                </a:solidFill>
                <a:latin typeface="Roboto"/>
                <a:ea typeface="Roboto"/>
                <a:cs typeface="Roboto"/>
              </a:rPr>
              <a:t>, </a:t>
            </a:r>
            <a:r>
              <a:rPr lang="en-US" sz="3000" err="1">
                <a:solidFill>
                  <a:srgbClr val="2F7FE2"/>
                </a:solidFill>
                <a:latin typeface="Roboto"/>
                <a:ea typeface="Roboto"/>
                <a:cs typeface="Roboto"/>
              </a:rPr>
              <a:t>en</a:t>
            </a:r>
            <a:r>
              <a:rPr lang="en-US" sz="3000">
                <a:solidFill>
                  <a:srgbClr val="2F7FE2"/>
                </a:solidFill>
                <a:latin typeface="Roboto"/>
                <a:ea typeface="Roboto"/>
                <a:cs typeface="Roboto"/>
              </a:rPr>
              <a:t> la </a:t>
            </a:r>
            <a:r>
              <a:rPr lang="en-US" sz="3000" err="1">
                <a:solidFill>
                  <a:srgbClr val="2F7FE2"/>
                </a:solidFill>
                <a:latin typeface="Roboto"/>
                <a:ea typeface="Roboto"/>
                <a:cs typeface="Roboto"/>
              </a:rPr>
              <a:t>formación</a:t>
            </a:r>
            <a:r>
              <a:rPr lang="en-US" sz="3000">
                <a:solidFill>
                  <a:srgbClr val="2F7FE2"/>
                </a:solidFill>
                <a:latin typeface="Roboto"/>
                <a:ea typeface="Roboto"/>
                <a:cs typeface="Roboto"/>
              </a:rPr>
              <a:t>, la </a:t>
            </a:r>
            <a:r>
              <a:rPr lang="en-US" sz="3000" err="1">
                <a:solidFill>
                  <a:srgbClr val="2F7FE2"/>
                </a:solidFill>
                <a:latin typeface="Roboto"/>
                <a:ea typeface="Roboto"/>
                <a:cs typeface="Roboto"/>
              </a:rPr>
              <a:t>creación</a:t>
            </a:r>
            <a:r>
              <a:rPr lang="en-US" sz="3000">
                <a:solidFill>
                  <a:srgbClr val="2F7FE2"/>
                </a:solidFill>
                <a:latin typeface="Roboto"/>
                <a:ea typeface="Roboto"/>
                <a:cs typeface="Roboto"/>
              </a:rPr>
              <a:t>, </a:t>
            </a:r>
            <a:r>
              <a:rPr lang="en-US" sz="3000" err="1">
                <a:solidFill>
                  <a:srgbClr val="2F7FE2"/>
                </a:solidFill>
                <a:latin typeface="Roboto"/>
                <a:ea typeface="Roboto"/>
                <a:cs typeface="Roboto"/>
              </a:rPr>
              <a:t>el</a:t>
            </a:r>
            <a:r>
              <a:rPr lang="en-US" sz="3000">
                <a:solidFill>
                  <a:srgbClr val="2F7FE2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3000" err="1">
                <a:solidFill>
                  <a:srgbClr val="2F7FE2"/>
                </a:solidFill>
                <a:latin typeface="Roboto"/>
                <a:ea typeface="Roboto"/>
                <a:cs typeface="Roboto"/>
              </a:rPr>
              <a:t>descubrimiento</a:t>
            </a:r>
            <a:r>
              <a:rPr lang="en-US" sz="3000">
                <a:solidFill>
                  <a:srgbClr val="2F7FE2"/>
                </a:solidFill>
                <a:latin typeface="Roboto"/>
                <a:ea typeface="Roboto"/>
                <a:cs typeface="Roboto"/>
              </a:rPr>
              <a:t>, la </a:t>
            </a:r>
            <a:r>
              <a:rPr lang="en-US" sz="3000" err="1">
                <a:solidFill>
                  <a:srgbClr val="2F7FE2"/>
                </a:solidFill>
                <a:latin typeface="Roboto"/>
                <a:ea typeface="Roboto"/>
                <a:cs typeface="Roboto"/>
              </a:rPr>
              <a:t>reflexión</a:t>
            </a:r>
            <a:r>
              <a:rPr lang="en-US" sz="3000">
                <a:solidFill>
                  <a:srgbClr val="2F7FE2"/>
                </a:solidFill>
                <a:latin typeface="Roboto"/>
                <a:ea typeface="Roboto"/>
                <a:cs typeface="Roboto"/>
              </a:rPr>
              <a:t> y </a:t>
            </a:r>
            <a:r>
              <a:rPr lang="en-US" sz="3000" err="1">
                <a:solidFill>
                  <a:srgbClr val="2F7FE2"/>
                </a:solidFill>
                <a:latin typeface="Roboto"/>
                <a:ea typeface="Roboto"/>
                <a:cs typeface="Roboto"/>
              </a:rPr>
              <a:t>el</a:t>
            </a:r>
            <a:r>
              <a:rPr lang="en-US" sz="3000">
                <a:solidFill>
                  <a:srgbClr val="2F7FE2"/>
                </a:solidFill>
                <a:latin typeface="Roboto"/>
                <a:ea typeface="Roboto"/>
                <a:cs typeface="Roboto"/>
              </a:rPr>
              <a:t> </a:t>
            </a:r>
            <a:r>
              <a:rPr lang="en-US" sz="3000" err="1">
                <a:solidFill>
                  <a:srgbClr val="2F7FE2"/>
                </a:solidFill>
                <a:latin typeface="Roboto"/>
                <a:ea typeface="Roboto"/>
                <a:cs typeface="Roboto"/>
              </a:rPr>
              <a:t>servicio</a:t>
            </a:r>
            <a:r>
              <a:rPr lang="en-US" sz="3000">
                <a:solidFill>
                  <a:srgbClr val="2F7FE2"/>
                </a:solidFill>
                <a:latin typeface="Roboto"/>
                <a:ea typeface="Roboto"/>
                <a:cs typeface="Roboto"/>
              </a:rPr>
              <a:t>"</a:t>
            </a:r>
            <a:r>
              <a:rPr lang="en-US" sz="3000">
                <a:latin typeface="Roboto"/>
                <a:ea typeface="Roboto"/>
                <a:cs typeface="Roboto"/>
              </a:rPr>
              <a:t>.</a:t>
            </a:r>
            <a:endParaRPr lang="en-US" sz="2800">
              <a:latin typeface="Roboto"/>
              <a:ea typeface="Roboto"/>
              <a:cs typeface="Roboto"/>
            </a:endParaRPr>
          </a:p>
        </p:txBody>
      </p:sp>
      <p:pic>
        <p:nvPicPr>
          <p:cNvPr id="2" name="Picture 1" descr="A blue sign with white text">
            <a:extLst>
              <a:ext uri="{FF2B5EF4-FFF2-40B4-BE49-F238E27FC236}">
                <a16:creationId xmlns:a16="http://schemas.microsoft.com/office/drawing/2014/main" id="{0E0F8C6B-447C-F912-8607-8BA4990BE9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3373" y="3306347"/>
            <a:ext cx="3424863" cy="334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2979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F7FE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35FA9B0-BF1C-65AC-0EDA-47A42799AF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2">
            <a:extLst>
              <a:ext uri="{FF2B5EF4-FFF2-40B4-BE49-F238E27FC236}">
                <a16:creationId xmlns:a16="http://schemas.microsoft.com/office/drawing/2014/main" id="{E169C54A-5155-549D-02BF-F43D49FC9D89}"/>
              </a:ext>
            </a:extLst>
          </p:cNvPr>
          <p:cNvGrpSpPr/>
          <p:nvPr/>
        </p:nvGrpSpPr>
        <p:grpSpPr>
          <a:xfrm>
            <a:off x="4628376" y="2629729"/>
            <a:ext cx="6594631" cy="859144"/>
            <a:chOff x="5386516" y="761126"/>
            <a:chExt cx="5846929" cy="901586"/>
          </a:xfrm>
        </p:grpSpPr>
        <p:sp>
          <p:nvSpPr>
            <p:cNvPr id="16" name="Rectángulo: esquinas redondeadas 15">
              <a:extLst>
                <a:ext uri="{FF2B5EF4-FFF2-40B4-BE49-F238E27FC236}">
                  <a16:creationId xmlns:a16="http://schemas.microsoft.com/office/drawing/2014/main" id="{486DDC32-265C-BC4A-E306-B4974D2AEB86}"/>
                </a:ext>
              </a:extLst>
            </p:cNvPr>
            <p:cNvSpPr/>
            <p:nvPr/>
          </p:nvSpPr>
          <p:spPr>
            <a:xfrm>
              <a:off x="5386516" y="761126"/>
              <a:ext cx="5846929" cy="901586"/>
            </a:xfrm>
            <a:prstGeom prst="roundRect">
              <a:avLst>
                <a:gd name="adj" fmla="val 995"/>
              </a:avLst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17" name="CuadroTexto 16">
              <a:extLst>
                <a:ext uri="{FF2B5EF4-FFF2-40B4-BE49-F238E27FC236}">
                  <a16:creationId xmlns:a16="http://schemas.microsoft.com/office/drawing/2014/main" id="{87ACDC0B-FD6F-24B5-3F60-FFFDA628EA15}"/>
                </a:ext>
              </a:extLst>
            </p:cNvPr>
            <p:cNvSpPr txBox="1"/>
            <p:nvPr/>
          </p:nvSpPr>
          <p:spPr>
            <a:xfrm>
              <a:off x="5830059" y="1034646"/>
              <a:ext cx="5029726" cy="387577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r>
                <a:rPr lang="es-CL" b="1">
                  <a:solidFill>
                    <a:srgbClr val="0176DE"/>
                  </a:solidFill>
                  <a:latin typeface="Aptos"/>
                  <a:ea typeface="Calibri"/>
                  <a:cs typeface="Times New Roman"/>
                </a:rPr>
                <a:t>BECAS</a:t>
              </a:r>
              <a:endParaRPr lang="es-CL" sz="1600" b="1">
                <a:solidFill>
                  <a:srgbClr val="0176DE"/>
                </a:solidFill>
                <a:ea typeface="Calibri"/>
                <a:cs typeface="Times New Roman"/>
              </a:endParaRPr>
            </a:p>
          </p:txBody>
        </p:sp>
        <p:cxnSp>
          <p:nvCxnSpPr>
            <p:cNvPr id="18" name="Conector recto 17">
              <a:extLst>
                <a:ext uri="{FF2B5EF4-FFF2-40B4-BE49-F238E27FC236}">
                  <a16:creationId xmlns:a16="http://schemas.microsoft.com/office/drawing/2014/main" id="{AF1F3FE7-9F3A-0953-2956-644C03F310C2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740688" y="1029912"/>
              <a:ext cx="0" cy="421942"/>
            </a:xfrm>
            <a:prstGeom prst="line">
              <a:avLst/>
            </a:prstGeom>
            <a:solidFill>
              <a:srgbClr val="00B8FF"/>
            </a:solidFill>
            <a:ln w="38100" cap="flat" cmpd="sng" algn="ctr">
              <a:solidFill>
                <a:srgbClr val="B5D2F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4" name="CuadroTexto 13">
            <a:extLst>
              <a:ext uri="{FF2B5EF4-FFF2-40B4-BE49-F238E27FC236}">
                <a16:creationId xmlns:a16="http://schemas.microsoft.com/office/drawing/2014/main" id="{DC8332D5-681A-2AC5-D555-1743EB57323F}"/>
              </a:ext>
            </a:extLst>
          </p:cNvPr>
          <p:cNvSpPr txBox="1"/>
          <p:nvPr/>
        </p:nvSpPr>
        <p:spPr>
          <a:xfrm>
            <a:off x="598875" y="765033"/>
            <a:ext cx="9779361" cy="1569660"/>
          </a:xfrm>
          <a:prstGeom prst="rect">
            <a:avLst/>
          </a:prstGeom>
          <a:noFill/>
          <a:effectLst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CL" sz="4800" b="1" dirty="0">
                <a:solidFill>
                  <a:schemeClr val="bg1"/>
                </a:solidFill>
                <a:latin typeface="Aptos"/>
              </a:rPr>
              <a:t>BECAS, RECONCIMIENTOS Y PROGRAMAS</a:t>
            </a:r>
            <a:endParaRPr lang="es-CL" sz="4800" b="1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931D3522-3EA7-E486-2CD5-3309C00D4E20}"/>
              </a:ext>
            </a:extLst>
          </p:cNvPr>
          <p:cNvSpPr txBox="1"/>
          <p:nvPr/>
        </p:nvSpPr>
        <p:spPr>
          <a:xfrm rot="16200000">
            <a:off x="2121920" y="3263635"/>
            <a:ext cx="4167087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s-ES" sz="2800">
                <a:solidFill>
                  <a:schemeClr val="bg1"/>
                </a:solidFill>
                <a:latin typeface="Aptos" panose="020B0004020202020204" pitchFamily="34" charset="0"/>
              </a:rPr>
              <a:t>ÍNDICE</a:t>
            </a:r>
            <a:endParaRPr lang="es-CL" sz="280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028F547-BD68-4ED4-F6F7-B255CDA6B0D7}"/>
              </a:ext>
            </a:extLst>
          </p:cNvPr>
          <p:cNvSpPr txBox="1"/>
          <p:nvPr/>
        </p:nvSpPr>
        <p:spPr>
          <a:xfrm>
            <a:off x="598874" y="5704545"/>
            <a:ext cx="3799943" cy="83099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s-CL" sz="1200">
                <a:solidFill>
                  <a:schemeClr val="bg1"/>
                </a:solidFill>
                <a:latin typeface="Aptos"/>
              </a:rPr>
              <a:t>Vicerrectoría de Asuntos Internacionales</a:t>
            </a:r>
          </a:p>
          <a:p>
            <a:r>
              <a:rPr lang="es-CL" sz="1200">
                <a:solidFill>
                  <a:schemeClr val="bg1"/>
                </a:solidFill>
                <a:latin typeface="Aptos"/>
              </a:rPr>
              <a:t>/Internacionalización en Casa</a:t>
            </a:r>
          </a:p>
          <a:p>
            <a:endParaRPr lang="es-CL" sz="1200">
              <a:solidFill>
                <a:schemeClr val="bg1"/>
              </a:solidFill>
              <a:latin typeface="Aptos"/>
            </a:endParaRPr>
          </a:p>
          <a:p>
            <a:endParaRPr lang="es-CL" sz="1200">
              <a:solidFill>
                <a:schemeClr val="bg1"/>
              </a:solidFill>
            </a:endParaRPr>
          </a:p>
        </p:txBody>
      </p:sp>
      <p:grpSp>
        <p:nvGrpSpPr>
          <p:cNvPr id="23" name="Grupo 22">
            <a:extLst>
              <a:ext uri="{FF2B5EF4-FFF2-40B4-BE49-F238E27FC236}">
                <a16:creationId xmlns:a16="http://schemas.microsoft.com/office/drawing/2014/main" id="{AF45C050-63CB-8403-E958-342AE910FEA8}"/>
              </a:ext>
            </a:extLst>
          </p:cNvPr>
          <p:cNvGrpSpPr/>
          <p:nvPr/>
        </p:nvGrpSpPr>
        <p:grpSpPr>
          <a:xfrm>
            <a:off x="4630902" y="3679989"/>
            <a:ext cx="6615508" cy="813170"/>
            <a:chOff x="5386516" y="761126"/>
            <a:chExt cx="5846929" cy="901586"/>
          </a:xfrm>
        </p:grpSpPr>
        <p:sp>
          <p:nvSpPr>
            <p:cNvPr id="27" name="Rectángulo: esquinas redondeadas 26">
              <a:extLst>
                <a:ext uri="{FF2B5EF4-FFF2-40B4-BE49-F238E27FC236}">
                  <a16:creationId xmlns:a16="http://schemas.microsoft.com/office/drawing/2014/main" id="{D8B0E103-86B3-A2D2-091B-AE36EDEA91BB}"/>
                </a:ext>
              </a:extLst>
            </p:cNvPr>
            <p:cNvSpPr/>
            <p:nvPr/>
          </p:nvSpPr>
          <p:spPr>
            <a:xfrm>
              <a:off x="5386516" y="761126"/>
              <a:ext cx="5846929" cy="901586"/>
            </a:xfrm>
            <a:prstGeom prst="roundRect">
              <a:avLst>
                <a:gd name="adj" fmla="val 995"/>
              </a:avLst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29" name="CuadroTexto 28">
              <a:extLst>
                <a:ext uri="{FF2B5EF4-FFF2-40B4-BE49-F238E27FC236}">
                  <a16:creationId xmlns:a16="http://schemas.microsoft.com/office/drawing/2014/main" id="{00CC2E06-9198-3A38-688E-D9DADE827410}"/>
                </a:ext>
              </a:extLst>
            </p:cNvPr>
            <p:cNvSpPr txBox="1"/>
            <p:nvPr/>
          </p:nvSpPr>
          <p:spPr>
            <a:xfrm>
              <a:off x="5826844" y="1030094"/>
              <a:ext cx="5151940" cy="409489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r>
                <a:rPr lang="es-CL" b="1">
                  <a:solidFill>
                    <a:srgbClr val="0176DE"/>
                  </a:solidFill>
                  <a:latin typeface="Aptos"/>
                  <a:ea typeface="Calibri"/>
                  <a:cs typeface="Times New Roman"/>
                </a:rPr>
                <a:t>RECONOCIMIENTOS Y CONCURSOS</a:t>
              </a:r>
              <a:endParaRPr lang="es-CL" sz="1600" b="1">
                <a:solidFill>
                  <a:srgbClr val="0176DE"/>
                </a:solidFill>
                <a:ea typeface="Calibri"/>
                <a:cs typeface="Times New Roman"/>
              </a:endParaRPr>
            </a:p>
          </p:txBody>
        </p:sp>
        <p:cxnSp>
          <p:nvCxnSpPr>
            <p:cNvPr id="30" name="Conector recto 29">
              <a:extLst>
                <a:ext uri="{FF2B5EF4-FFF2-40B4-BE49-F238E27FC236}">
                  <a16:creationId xmlns:a16="http://schemas.microsoft.com/office/drawing/2014/main" id="{EAF463D0-16D0-E6E0-C98C-694C0DC655C2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740688" y="1018473"/>
              <a:ext cx="0" cy="421942"/>
            </a:xfrm>
            <a:prstGeom prst="line">
              <a:avLst/>
            </a:prstGeom>
            <a:solidFill>
              <a:srgbClr val="00B8FF"/>
            </a:solidFill>
            <a:ln w="38100" cap="flat" cmpd="sng" algn="ctr">
              <a:solidFill>
                <a:srgbClr val="B5D2F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31" name="Grupo 30">
            <a:extLst>
              <a:ext uri="{FF2B5EF4-FFF2-40B4-BE49-F238E27FC236}">
                <a16:creationId xmlns:a16="http://schemas.microsoft.com/office/drawing/2014/main" id="{8F866167-48A1-5130-CA5A-40D8193C1CB2}"/>
              </a:ext>
            </a:extLst>
          </p:cNvPr>
          <p:cNvGrpSpPr/>
          <p:nvPr/>
        </p:nvGrpSpPr>
        <p:grpSpPr>
          <a:xfrm>
            <a:off x="4617937" y="4656594"/>
            <a:ext cx="6615508" cy="816701"/>
            <a:chOff x="5386516" y="946381"/>
            <a:chExt cx="5846929" cy="716331"/>
          </a:xfrm>
        </p:grpSpPr>
        <p:sp>
          <p:nvSpPr>
            <p:cNvPr id="32" name="Rectángulo: esquinas redondeadas 31">
              <a:extLst>
                <a:ext uri="{FF2B5EF4-FFF2-40B4-BE49-F238E27FC236}">
                  <a16:creationId xmlns:a16="http://schemas.microsoft.com/office/drawing/2014/main" id="{6572A14F-8AF5-9C36-B6EA-A9A20CD8B9CD}"/>
                </a:ext>
              </a:extLst>
            </p:cNvPr>
            <p:cNvSpPr/>
            <p:nvPr/>
          </p:nvSpPr>
          <p:spPr>
            <a:xfrm>
              <a:off x="5386516" y="946381"/>
              <a:ext cx="5846929" cy="716331"/>
            </a:xfrm>
            <a:prstGeom prst="roundRect">
              <a:avLst>
                <a:gd name="adj" fmla="val 995"/>
              </a:avLst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33" name="CuadroTexto 32">
              <a:extLst>
                <a:ext uri="{FF2B5EF4-FFF2-40B4-BE49-F238E27FC236}">
                  <a16:creationId xmlns:a16="http://schemas.microsoft.com/office/drawing/2014/main" id="{42D1EF81-FE5F-348B-BAC4-523E51EABAD4}"/>
                </a:ext>
              </a:extLst>
            </p:cNvPr>
            <p:cNvSpPr txBox="1"/>
            <p:nvPr/>
          </p:nvSpPr>
          <p:spPr>
            <a:xfrm>
              <a:off x="5848569" y="1159663"/>
              <a:ext cx="5144708" cy="323942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r>
                <a:rPr lang="es-CL" b="1">
                  <a:solidFill>
                    <a:srgbClr val="0176DE"/>
                  </a:solidFill>
                  <a:latin typeface="Aptos"/>
                  <a:ea typeface="Calibri"/>
                  <a:cs typeface="Times New Roman"/>
                </a:rPr>
                <a:t>PROGRAMAS</a:t>
              </a:r>
              <a:endParaRPr lang="es-ES"/>
            </a:p>
          </p:txBody>
        </p:sp>
        <p:cxnSp>
          <p:nvCxnSpPr>
            <p:cNvPr id="34" name="Conector recto 33">
              <a:extLst>
                <a:ext uri="{FF2B5EF4-FFF2-40B4-BE49-F238E27FC236}">
                  <a16:creationId xmlns:a16="http://schemas.microsoft.com/office/drawing/2014/main" id="{C7FD1EBE-640C-E8AF-886C-216500F50A42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740688" y="1120579"/>
              <a:ext cx="0" cy="421942"/>
            </a:xfrm>
            <a:prstGeom prst="line">
              <a:avLst/>
            </a:prstGeom>
            <a:solidFill>
              <a:srgbClr val="00B8FF"/>
            </a:solidFill>
            <a:ln w="38100" cap="flat" cmpd="sng" algn="ctr">
              <a:solidFill>
                <a:srgbClr val="B5D2F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6" name="CuadroTexto 5">
            <a:extLst>
              <a:ext uri="{FF2B5EF4-FFF2-40B4-BE49-F238E27FC236}">
                <a16:creationId xmlns:a16="http://schemas.microsoft.com/office/drawing/2014/main" id="{6DC7ED9E-1D1D-E42A-93E9-9016B4464BD8}"/>
              </a:ext>
            </a:extLst>
          </p:cNvPr>
          <p:cNvSpPr txBox="1"/>
          <p:nvPr/>
        </p:nvSpPr>
        <p:spPr>
          <a:xfrm>
            <a:off x="4400678" y="1550781"/>
            <a:ext cx="7335642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endParaRPr lang="es-CL" sz="1800" b="1" dirty="0">
              <a:latin typeface="Aptos"/>
            </a:endParaRPr>
          </a:p>
          <a:p>
            <a:r>
              <a:rPr lang="es-CL" sz="1800" b="1" dirty="0">
                <a:latin typeface="Aptos"/>
              </a:rPr>
              <a:t>DE LIDERAZGO GLOBAL</a:t>
            </a:r>
          </a:p>
        </p:txBody>
      </p:sp>
    </p:spTree>
    <p:extLst>
      <p:ext uri="{BB962C8B-B14F-4D97-AF65-F5344CB8AC3E}">
        <p14:creationId xmlns:p14="http://schemas.microsoft.com/office/powerpoint/2010/main" val="18621763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F7FE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42DCED7-E069-C16A-D2E4-613A0BB684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uadroTexto 13">
            <a:extLst>
              <a:ext uri="{FF2B5EF4-FFF2-40B4-BE49-F238E27FC236}">
                <a16:creationId xmlns:a16="http://schemas.microsoft.com/office/drawing/2014/main" id="{AC7864C8-5D50-5C78-69F6-A5E368F5AA36}"/>
              </a:ext>
            </a:extLst>
          </p:cNvPr>
          <p:cNvSpPr txBox="1"/>
          <p:nvPr/>
        </p:nvSpPr>
        <p:spPr>
          <a:xfrm>
            <a:off x="598875" y="765033"/>
            <a:ext cx="8166540" cy="1569660"/>
          </a:xfrm>
          <a:prstGeom prst="rect">
            <a:avLst/>
          </a:prstGeom>
          <a:noFill/>
          <a:effectLst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MX" sz="4800" b="1">
                <a:solidFill>
                  <a:schemeClr val="bg1"/>
                </a:solidFill>
                <a:latin typeface="Aptos"/>
              </a:rPr>
              <a:t>BECAS </a:t>
            </a:r>
          </a:p>
          <a:p>
            <a:endParaRPr lang="es-CL" sz="48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F3BA66A3-C5E4-7F6A-104E-4127372965D7}"/>
              </a:ext>
            </a:extLst>
          </p:cNvPr>
          <p:cNvSpPr txBox="1"/>
          <p:nvPr/>
        </p:nvSpPr>
        <p:spPr>
          <a:xfrm>
            <a:off x="598874" y="5704545"/>
            <a:ext cx="3799943" cy="83099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s-CL" sz="1200">
                <a:solidFill>
                  <a:schemeClr val="bg1"/>
                </a:solidFill>
                <a:latin typeface="Aptos"/>
              </a:rPr>
              <a:t>Vicerrectoría de Asuntos Internacionales</a:t>
            </a:r>
          </a:p>
          <a:p>
            <a:r>
              <a:rPr lang="es-CL" sz="1200">
                <a:solidFill>
                  <a:schemeClr val="bg1"/>
                </a:solidFill>
                <a:latin typeface="Aptos"/>
              </a:rPr>
              <a:t>/Internacionalización en Casa</a:t>
            </a:r>
          </a:p>
          <a:p>
            <a:endParaRPr lang="es-CL" sz="1200">
              <a:solidFill>
                <a:schemeClr val="bg1"/>
              </a:solidFill>
              <a:latin typeface="Aptos"/>
            </a:endParaRPr>
          </a:p>
          <a:p>
            <a:endParaRPr lang="es-CL" sz="1200">
              <a:solidFill>
                <a:schemeClr val="bg1"/>
              </a:solidFill>
            </a:endParaRPr>
          </a:p>
        </p:txBody>
      </p:sp>
      <p:sp>
        <p:nvSpPr>
          <p:cNvPr id="3" name="CuadroTexto 5">
            <a:extLst>
              <a:ext uri="{FF2B5EF4-FFF2-40B4-BE49-F238E27FC236}">
                <a16:creationId xmlns:a16="http://schemas.microsoft.com/office/drawing/2014/main" id="{7C65D2AD-5B60-9271-1B42-5C1EAE154DB5}"/>
              </a:ext>
            </a:extLst>
          </p:cNvPr>
          <p:cNvSpPr txBox="1"/>
          <p:nvPr/>
        </p:nvSpPr>
        <p:spPr>
          <a:xfrm>
            <a:off x="615858" y="1411391"/>
            <a:ext cx="2819399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s-CL" sz="1800" b="1">
                <a:latin typeface="Aptos" panose="020B0004020202020204" pitchFamily="34" charset="0"/>
              </a:rPr>
              <a:t>DE LIDERAZGO GLOBAL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0017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3AAE01-9E65-B383-8259-5AEC4074D9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 descr="Una torre de un edificio&#10;&#10;El contenido generado por IA puede ser incorrecto.">
            <a:extLst>
              <a:ext uri="{FF2B5EF4-FFF2-40B4-BE49-F238E27FC236}">
                <a16:creationId xmlns:a16="http://schemas.microsoft.com/office/drawing/2014/main" id="{9AAAC314-697B-D0F2-0465-41D90A96624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8304" t="507" r="24162" b="1786"/>
          <a:stretch>
            <a:fillRect/>
          </a:stretch>
        </p:blipFill>
        <p:spPr>
          <a:xfrm>
            <a:off x="5767126" y="-14379"/>
            <a:ext cx="6613162" cy="6887611"/>
          </a:xfrm>
          <a:prstGeom prst="rect">
            <a:avLst/>
          </a:prstGeom>
        </p:spPr>
      </p:pic>
      <p:grpSp>
        <p:nvGrpSpPr>
          <p:cNvPr id="3" name="Grupo 2">
            <a:extLst>
              <a:ext uri="{FF2B5EF4-FFF2-40B4-BE49-F238E27FC236}">
                <a16:creationId xmlns:a16="http://schemas.microsoft.com/office/drawing/2014/main" id="{3C85E565-48AE-BA08-AC20-5A0AFA1FC210}"/>
              </a:ext>
            </a:extLst>
          </p:cNvPr>
          <p:cNvGrpSpPr/>
          <p:nvPr/>
        </p:nvGrpSpPr>
        <p:grpSpPr>
          <a:xfrm>
            <a:off x="246478" y="322458"/>
            <a:ext cx="5667018" cy="1002536"/>
            <a:chOff x="5386516" y="761126"/>
            <a:chExt cx="5996862" cy="901586"/>
          </a:xfrm>
        </p:grpSpPr>
        <p:sp>
          <p:nvSpPr>
            <p:cNvPr id="16" name="Rectángulo: esquinas redondeadas 15">
              <a:extLst>
                <a:ext uri="{FF2B5EF4-FFF2-40B4-BE49-F238E27FC236}">
                  <a16:creationId xmlns:a16="http://schemas.microsoft.com/office/drawing/2014/main" id="{471DCE0A-9160-14BD-6A79-3746368D1B18}"/>
                </a:ext>
              </a:extLst>
            </p:cNvPr>
            <p:cNvSpPr/>
            <p:nvPr/>
          </p:nvSpPr>
          <p:spPr>
            <a:xfrm>
              <a:off x="5386516" y="761126"/>
              <a:ext cx="5846929" cy="901586"/>
            </a:xfrm>
            <a:prstGeom prst="roundRect">
              <a:avLst>
                <a:gd name="adj" fmla="val 995"/>
              </a:avLst>
            </a:prstGeom>
            <a:solidFill>
              <a:srgbClr val="2F7FE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17" name="CuadroTexto 16">
              <a:extLst>
                <a:ext uri="{FF2B5EF4-FFF2-40B4-BE49-F238E27FC236}">
                  <a16:creationId xmlns:a16="http://schemas.microsoft.com/office/drawing/2014/main" id="{7AF801B2-6B78-686C-6B6E-EFD7364E48FC}"/>
                </a:ext>
              </a:extLst>
            </p:cNvPr>
            <p:cNvSpPr txBox="1"/>
            <p:nvPr/>
          </p:nvSpPr>
          <p:spPr>
            <a:xfrm>
              <a:off x="5773182" y="1079285"/>
              <a:ext cx="5610196" cy="359821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r>
                <a:rPr lang="es-CL" sz="2000" b="1">
                  <a:solidFill>
                    <a:schemeClr val="bg1"/>
                  </a:solidFill>
                  <a:latin typeface="Aptos"/>
                  <a:ea typeface="Calibri"/>
                  <a:cs typeface="Times New Roman"/>
                </a:rPr>
                <a:t> </a:t>
              </a:r>
              <a:r>
                <a:rPr lang="es-CL" sz="2000" b="1">
                  <a:solidFill>
                    <a:schemeClr val="bg1"/>
                  </a:solidFill>
                  <a:ea typeface="Calibri"/>
                  <a:cs typeface="Times New Roman"/>
                </a:rPr>
                <a:t>GLOBAL RHODES SCHOLARS</a:t>
              </a:r>
              <a:endParaRPr lang="es-CL" sz="2000" b="1">
                <a:solidFill>
                  <a:schemeClr val="bg1"/>
                </a:solidFill>
                <a:latin typeface="Aptos"/>
                <a:ea typeface="Calibri"/>
                <a:cs typeface="Times New Roman"/>
              </a:endParaRPr>
            </a:p>
          </p:txBody>
        </p:sp>
        <p:cxnSp>
          <p:nvCxnSpPr>
            <p:cNvPr id="18" name="Conector recto 17">
              <a:extLst>
                <a:ext uri="{FF2B5EF4-FFF2-40B4-BE49-F238E27FC236}">
                  <a16:creationId xmlns:a16="http://schemas.microsoft.com/office/drawing/2014/main" id="{0BD6EB47-2CBB-86F2-FB2E-16F8260EE2B9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740688" y="991220"/>
              <a:ext cx="0" cy="421942"/>
            </a:xfrm>
            <a:prstGeom prst="line">
              <a:avLst/>
            </a:prstGeom>
            <a:solidFill>
              <a:srgbClr val="00B8FF"/>
            </a:solidFill>
            <a:ln w="38100" cap="flat" cmpd="sng" algn="ctr">
              <a:solidFill>
                <a:srgbClr val="B5D2F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4" name="CuadroTexto 13">
            <a:extLst>
              <a:ext uri="{FF2B5EF4-FFF2-40B4-BE49-F238E27FC236}">
                <a16:creationId xmlns:a16="http://schemas.microsoft.com/office/drawing/2014/main" id="{316DF389-DD54-1E59-6B67-C09473947964}"/>
              </a:ext>
            </a:extLst>
          </p:cNvPr>
          <p:cNvSpPr txBox="1"/>
          <p:nvPr/>
        </p:nvSpPr>
        <p:spPr>
          <a:xfrm>
            <a:off x="243554" y="3018070"/>
            <a:ext cx="3010233" cy="3108543"/>
          </a:xfrm>
          <a:prstGeom prst="rect">
            <a:avLst/>
          </a:prstGeom>
          <a:noFill/>
          <a:effectLst/>
        </p:spPr>
        <p:txBody>
          <a:bodyPr wrap="square" lIns="91440" tIns="45720" rIns="91440" bIns="45720" rtlCol="0" anchor="t">
            <a:spAutoFit/>
          </a:bodyPr>
          <a:lstStyle/>
          <a:p>
            <a:pPr algn="just"/>
            <a:r>
              <a:rPr lang="es-MX" sz="1400">
                <a:solidFill>
                  <a:srgbClr val="2F7FE2"/>
                </a:solidFill>
              </a:rPr>
              <a:t>Esta beca es una gran oportunidad para realizar un </a:t>
            </a:r>
            <a:r>
              <a:rPr lang="es-MX" sz="1400" b="1">
                <a:solidFill>
                  <a:srgbClr val="2F7FE2"/>
                </a:solidFill>
              </a:rPr>
              <a:t>POSTGRADO</a:t>
            </a:r>
            <a:r>
              <a:rPr lang="es-MX" sz="1400">
                <a:solidFill>
                  <a:srgbClr val="2F7FE2"/>
                </a:solidFill>
              </a:rPr>
              <a:t> de hasta tres años en la </a:t>
            </a:r>
            <a:r>
              <a:rPr lang="es-MX" sz="1400" b="1">
                <a:solidFill>
                  <a:srgbClr val="2F7FE2"/>
                </a:solidFill>
              </a:rPr>
              <a:t>UNIVERSIDAD DE OXFORD, </a:t>
            </a:r>
            <a:r>
              <a:rPr lang="es-MX" sz="1400">
                <a:solidFill>
                  <a:srgbClr val="2F7FE2"/>
                </a:solidFill>
              </a:rPr>
              <a:t>Reino Unido. </a:t>
            </a:r>
            <a:endParaRPr lang="es-CL" sz="1400">
              <a:solidFill>
                <a:srgbClr val="2F7FE2"/>
              </a:solidFill>
            </a:endParaRPr>
          </a:p>
          <a:p>
            <a:pPr algn="just"/>
            <a:endParaRPr lang="es-MX" sz="1400">
              <a:solidFill>
                <a:srgbClr val="2F7FE2"/>
              </a:solidFill>
            </a:endParaRPr>
          </a:p>
          <a:p>
            <a:pPr algn="just"/>
            <a:r>
              <a:rPr lang="es-MX" sz="1400">
                <a:solidFill>
                  <a:srgbClr val="2F7FE2"/>
                </a:solidFill>
              </a:rPr>
              <a:t>Está dirigido a personas excepcionales, impacientes con el estado actual de las cosas y valientes para hacer un cambio en el mundo. Los postulantes deben haber egresado antes de </a:t>
            </a:r>
            <a:r>
              <a:rPr lang="es-MX" sz="1400" b="1">
                <a:solidFill>
                  <a:srgbClr val="2F7FE2"/>
                </a:solidFill>
              </a:rPr>
              <a:t>JULIO 2027</a:t>
            </a:r>
            <a:r>
              <a:rPr lang="es-MX" sz="1400">
                <a:solidFill>
                  <a:srgbClr val="2F7FE2"/>
                </a:solidFill>
              </a:rPr>
              <a:t>, destacarse académicamente, caracterizarse por su liderazgo y compromiso con el bien común.</a:t>
            </a:r>
            <a:endParaRPr lang="es-CL" sz="1400">
              <a:solidFill>
                <a:srgbClr val="2F7FE2"/>
              </a:solidFill>
            </a:endParaRPr>
          </a:p>
        </p:txBody>
      </p:sp>
      <p:grpSp>
        <p:nvGrpSpPr>
          <p:cNvPr id="8" name="Grupo 7">
            <a:extLst>
              <a:ext uri="{FF2B5EF4-FFF2-40B4-BE49-F238E27FC236}">
                <a16:creationId xmlns:a16="http://schemas.microsoft.com/office/drawing/2014/main" id="{0C02D103-3615-BE65-57FC-7FE3CDB1C9DF}"/>
              </a:ext>
            </a:extLst>
          </p:cNvPr>
          <p:cNvGrpSpPr/>
          <p:nvPr/>
        </p:nvGrpSpPr>
        <p:grpSpPr>
          <a:xfrm>
            <a:off x="3498054" y="1565913"/>
            <a:ext cx="4630876" cy="5012246"/>
            <a:chOff x="3839085" y="1981364"/>
            <a:chExt cx="2077178" cy="5137229"/>
          </a:xfrm>
        </p:grpSpPr>
        <p:sp>
          <p:nvSpPr>
            <p:cNvPr id="2" name="Rectángulo: esquinas redondeadas 1">
              <a:extLst>
                <a:ext uri="{FF2B5EF4-FFF2-40B4-BE49-F238E27FC236}">
                  <a16:creationId xmlns:a16="http://schemas.microsoft.com/office/drawing/2014/main" id="{40CE0406-CF16-F07A-F8C5-5D5B07F10AF3}"/>
                </a:ext>
              </a:extLst>
            </p:cNvPr>
            <p:cNvSpPr/>
            <p:nvPr/>
          </p:nvSpPr>
          <p:spPr>
            <a:xfrm>
              <a:off x="3839085" y="1981364"/>
              <a:ext cx="2077178" cy="4939662"/>
            </a:xfrm>
            <a:prstGeom prst="roundRect">
              <a:avLst>
                <a:gd name="adj" fmla="val 201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7" name="CuadroTexto 6">
              <a:extLst>
                <a:ext uri="{FF2B5EF4-FFF2-40B4-BE49-F238E27FC236}">
                  <a16:creationId xmlns:a16="http://schemas.microsoft.com/office/drawing/2014/main" id="{D22ED076-C9EA-BDAF-C65F-1DFAC14F6E37}"/>
                </a:ext>
              </a:extLst>
            </p:cNvPr>
            <p:cNvSpPr txBox="1"/>
            <p:nvPr/>
          </p:nvSpPr>
          <p:spPr>
            <a:xfrm>
              <a:off x="3890616" y="2008285"/>
              <a:ext cx="1958616" cy="5110308"/>
            </a:xfrm>
            <a:prstGeom prst="rect">
              <a:avLst/>
            </a:prstGeom>
            <a:noFill/>
            <a:effectLst/>
          </p:spPr>
          <p:txBody>
            <a:bodyPr wrap="square" lIns="91440" tIns="45720" rIns="91440" bIns="45720" rtlCol="0" anchor="t">
              <a:spAutoFit/>
            </a:bodyPr>
            <a:lstStyle/>
            <a:p>
              <a:pPr algn="just"/>
              <a:r>
                <a:rPr lang="es-ES" sz="1400" b="1">
                  <a:solidFill>
                    <a:srgbClr val="2F7FE2"/>
                  </a:solidFill>
                </a:rPr>
                <a:t>REQUISITOS</a:t>
              </a:r>
            </a:p>
            <a:p>
              <a:pPr marL="285750" indent="-285750" algn="just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es-MX" sz="1200" b="1"/>
                <a:t>Certificado de su nivel de inglés avanzado (C2)</a:t>
              </a:r>
            </a:p>
            <a:p>
              <a:pPr marL="285750" indent="-285750" algn="just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es-MX" sz="1200" b="1"/>
                <a:t>Carta de apoyo emitida por su Director de Carrera/ Decano(a)</a:t>
              </a:r>
              <a:r>
                <a:rPr lang="es-MX" sz="1200"/>
                <a:t> que indique lo siguiente:</a:t>
              </a:r>
            </a:p>
            <a:p>
              <a:pPr marL="742950" lvl="1" indent="-285750" algn="just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es-MX" sz="1200"/>
                <a:t>Rankings académicos con el número total de estudiantes de su generación.</a:t>
              </a:r>
            </a:p>
            <a:p>
              <a:pPr marL="742950" lvl="1" indent="-285750" algn="just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es-MX" sz="1200"/>
                <a:t>Testimonio que fundamenta la nominación por parte de la universidad.</a:t>
              </a:r>
            </a:p>
            <a:p>
              <a:pPr marL="742950" lvl="1" indent="-285750" algn="just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es-MX" sz="1200"/>
                <a:t>Cantidad de años se conocen y sus fortalezas personales.</a:t>
              </a:r>
            </a:p>
            <a:p>
              <a:pPr marL="742950" lvl="1" indent="-285750" algn="just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es-MX" sz="1200"/>
                <a:t>Ejemplos de liderazgo y logros extracurriculares.</a:t>
              </a:r>
            </a:p>
            <a:p>
              <a:pPr marL="285750" indent="-285750" algn="just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es-MX" sz="1200" b="1"/>
                <a:t>Declaración de interés a través de una carta de motivación.</a:t>
              </a:r>
              <a:r>
                <a:rPr lang="es-MX" sz="1200"/>
                <a:t> Debe indicar en inglés porque desea esta beca para realizar el postgrado en Oxford, indicando programa de interés y expresando su personalidad.</a:t>
              </a:r>
            </a:p>
            <a:p>
              <a:pPr marL="285750" indent="-285750" algn="just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es-MX" sz="1200" b="1"/>
                <a:t>CV en inglés</a:t>
              </a:r>
            </a:p>
            <a:p>
              <a:pPr marL="285750" indent="-285750" algn="just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es-MX" sz="1200" b="1"/>
                <a:t>Certificados de notas y ranking de curso</a:t>
              </a:r>
              <a:br>
                <a:rPr lang="es-MX" sz="1200" b="1"/>
              </a:br>
              <a:r>
                <a:rPr lang="es-MX" sz="1200"/>
                <a:t> (Con promedio equivalente o superior a GPA 3.7)</a:t>
              </a:r>
            </a:p>
            <a:p>
              <a:pPr algn="just">
                <a:spcBef>
                  <a:spcPts val="600"/>
                </a:spcBef>
              </a:pPr>
              <a:br>
                <a:rPr lang="es-MX" sz="1200"/>
              </a:br>
              <a:r>
                <a:rPr lang="es-MX" sz="1200" b="1"/>
                <a:t>Enviar los archivos</a:t>
              </a:r>
              <a:r>
                <a:rPr lang="es-MX" sz="1200"/>
                <a:t> de la postulación antes de la fecha indicada al email </a:t>
              </a:r>
              <a:r>
                <a:rPr lang="es-MX" sz="1200">
                  <a:hlinkClick r:id="rId3"/>
                </a:rPr>
                <a:t>formacion.global@uc.cl</a:t>
              </a:r>
              <a:r>
                <a:rPr lang="es-MX" sz="1200"/>
                <a:t>.</a:t>
              </a:r>
            </a:p>
            <a:p>
              <a:endParaRPr lang="es-MX" sz="1400"/>
            </a:p>
          </p:txBody>
        </p:sp>
      </p:grpSp>
      <p:sp>
        <p:nvSpPr>
          <p:cNvPr id="19" name="Rectángulo: esquinas redondeadas 18">
            <a:extLst>
              <a:ext uri="{FF2B5EF4-FFF2-40B4-BE49-F238E27FC236}">
                <a16:creationId xmlns:a16="http://schemas.microsoft.com/office/drawing/2014/main" id="{20206AB8-93EA-5ECB-8B1D-A8D2EFD21439}"/>
              </a:ext>
            </a:extLst>
          </p:cNvPr>
          <p:cNvSpPr/>
          <p:nvPr/>
        </p:nvSpPr>
        <p:spPr>
          <a:xfrm>
            <a:off x="8315925" y="1571599"/>
            <a:ext cx="3899504" cy="2065819"/>
          </a:xfrm>
          <a:prstGeom prst="roundRect">
            <a:avLst>
              <a:gd name="adj" fmla="val 201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2F0408CC-6290-96DF-A657-52C316A29D01}"/>
              </a:ext>
            </a:extLst>
          </p:cNvPr>
          <p:cNvSpPr txBox="1"/>
          <p:nvPr/>
        </p:nvSpPr>
        <p:spPr>
          <a:xfrm>
            <a:off x="8473720" y="1717572"/>
            <a:ext cx="3693920" cy="1905116"/>
          </a:xfrm>
          <a:prstGeom prst="rect">
            <a:avLst/>
          </a:prstGeom>
          <a:noFill/>
          <a:effectLst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MX" sz="1400" b="1">
                <a:solidFill>
                  <a:srgbClr val="2F7FE2"/>
                </a:solidFill>
              </a:rPr>
              <a:t>POSTULACIÓN INTERNA PARA LA</a:t>
            </a:r>
            <a:br>
              <a:rPr lang="es-MX" sz="1400" b="1">
                <a:solidFill>
                  <a:srgbClr val="2F7FE2"/>
                </a:solidFill>
              </a:rPr>
            </a:br>
            <a:r>
              <a:rPr lang="es-MX" sz="1400" b="1">
                <a:solidFill>
                  <a:srgbClr val="2F7FE2"/>
                </a:solidFill>
              </a:rPr>
              <a:t>NOMNINACIÓN INSTITUCIONAL</a:t>
            </a:r>
          </a:p>
          <a:p>
            <a:endParaRPr lang="es-MX" sz="1400" b="1">
              <a:solidFill>
                <a:srgbClr val="2F7FE2"/>
              </a:solidFill>
            </a:endParaRPr>
          </a:p>
          <a:p>
            <a:r>
              <a:rPr lang="es-MX" sz="1400"/>
              <a:t>Fecha límite para la postulación interna: </a:t>
            </a:r>
            <a:br>
              <a:rPr lang="es-MX" sz="1400"/>
            </a:br>
            <a:r>
              <a:rPr lang="es-MX" sz="1400" b="1"/>
              <a:t>30 de junio 2026</a:t>
            </a:r>
          </a:p>
          <a:p>
            <a:endParaRPr lang="es-MX" sz="1400"/>
          </a:p>
          <a:p>
            <a:r>
              <a:rPr lang="es-MX" sz="1100"/>
              <a:t>*Postulantes recibirán una sesión de orientación </a:t>
            </a:r>
            <a:br>
              <a:rPr lang="es-MX" sz="1100"/>
            </a:br>
            <a:r>
              <a:rPr lang="es-MX" sz="1100"/>
              <a:t>personalizada. </a:t>
            </a:r>
            <a:br>
              <a:rPr lang="es-MX" sz="1100"/>
            </a:br>
            <a:r>
              <a:rPr lang="es-MX" sz="1100"/>
              <a:t>Seleccionado/a recibirá la nominación institucional.</a:t>
            </a:r>
            <a:endParaRPr lang="es-MX"/>
          </a:p>
        </p:txBody>
      </p:sp>
      <p:sp>
        <p:nvSpPr>
          <p:cNvPr id="9" name="Rectángulo: esquinas redondeadas 8">
            <a:extLst>
              <a:ext uri="{FF2B5EF4-FFF2-40B4-BE49-F238E27FC236}">
                <a16:creationId xmlns:a16="http://schemas.microsoft.com/office/drawing/2014/main" id="{8C22EFDE-248B-7FED-EA6D-AE617BC58558}"/>
              </a:ext>
            </a:extLst>
          </p:cNvPr>
          <p:cNvSpPr/>
          <p:nvPr/>
        </p:nvSpPr>
        <p:spPr>
          <a:xfrm>
            <a:off x="8315925" y="3777893"/>
            <a:ext cx="3874923" cy="392231"/>
          </a:xfrm>
          <a:prstGeom prst="roundRect">
            <a:avLst>
              <a:gd name="adj" fmla="val 201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s-MX" sz="1400" b="1">
                <a:solidFill>
                  <a:srgbClr val="2F7FE2"/>
                </a:solidFill>
              </a:rPr>
              <a:t>   CORROBORA TU ELEGIBILIDAD </a:t>
            </a:r>
            <a:r>
              <a:rPr lang="es-MX" sz="1400" b="1">
                <a:hlinkClick r:id="rId4"/>
              </a:rPr>
              <a:t>AQUÍ</a:t>
            </a:r>
            <a:r>
              <a:rPr lang="es-CL"/>
              <a:t>CC</a:t>
            </a:r>
            <a:endParaRPr lang="en-US"/>
          </a:p>
        </p:txBody>
      </p:sp>
      <p:sp>
        <p:nvSpPr>
          <p:cNvPr id="21" name="Rectángulo 5">
            <a:extLst>
              <a:ext uri="{FF2B5EF4-FFF2-40B4-BE49-F238E27FC236}">
                <a16:creationId xmlns:a16="http://schemas.microsoft.com/office/drawing/2014/main" id="{A2B105EB-E62E-7801-D681-81710906C577}"/>
              </a:ext>
            </a:extLst>
          </p:cNvPr>
          <p:cNvSpPr/>
          <p:nvPr/>
        </p:nvSpPr>
        <p:spPr>
          <a:xfrm>
            <a:off x="254745" y="1561237"/>
            <a:ext cx="3010233" cy="12469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4" name="Picture 3" descr="A close-up of a logo&#10;&#10;AI-generated content may be incorrect.">
            <a:extLst>
              <a:ext uri="{FF2B5EF4-FFF2-40B4-BE49-F238E27FC236}">
                <a16:creationId xmlns:a16="http://schemas.microsoft.com/office/drawing/2014/main" id="{D03B49B1-11ED-3322-B051-47DBE768734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88" t="1677" r="136" b="-205"/>
          <a:stretch>
            <a:fillRect/>
          </a:stretch>
        </p:blipFill>
        <p:spPr>
          <a:xfrm>
            <a:off x="366159" y="1757209"/>
            <a:ext cx="2768574" cy="850649"/>
          </a:xfrm>
          <a:prstGeom prst="rect">
            <a:avLst/>
          </a:prstGeom>
        </p:spPr>
      </p:pic>
      <p:pic>
        <p:nvPicPr>
          <p:cNvPr id="5" name="Imagen 4" descr="Código QR&#10;&#10;El contenido generado por IA puede ser incorrecto.">
            <a:extLst>
              <a:ext uri="{FF2B5EF4-FFF2-40B4-BE49-F238E27FC236}">
                <a16:creationId xmlns:a16="http://schemas.microsoft.com/office/drawing/2014/main" id="{6D49829D-D296-E5CD-6E29-759636BCC0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18301" y="4320199"/>
            <a:ext cx="1431074" cy="1468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8814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7E4A5B-C3C7-3288-CBEA-755CA1B203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>
            <a:extLst>
              <a:ext uri="{FF2B5EF4-FFF2-40B4-BE49-F238E27FC236}">
                <a16:creationId xmlns:a16="http://schemas.microsoft.com/office/drawing/2014/main" id="{A6F15311-8641-92C4-DC57-6B0E2E314C0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7456" t="5206" r="19613" b="9376"/>
          <a:stretch>
            <a:fillRect/>
          </a:stretch>
        </p:blipFill>
        <p:spPr>
          <a:xfrm>
            <a:off x="5737583" y="674"/>
            <a:ext cx="6769815" cy="6864432"/>
          </a:xfrm>
          <a:prstGeom prst="rect">
            <a:avLst/>
          </a:prstGeom>
        </p:spPr>
      </p:pic>
      <p:grpSp>
        <p:nvGrpSpPr>
          <p:cNvPr id="3" name="Grupo 2">
            <a:extLst>
              <a:ext uri="{FF2B5EF4-FFF2-40B4-BE49-F238E27FC236}">
                <a16:creationId xmlns:a16="http://schemas.microsoft.com/office/drawing/2014/main" id="{C3ACF74F-9ABA-5212-BD7B-77FEF9EFAE9B}"/>
              </a:ext>
            </a:extLst>
          </p:cNvPr>
          <p:cNvGrpSpPr/>
          <p:nvPr/>
        </p:nvGrpSpPr>
        <p:grpSpPr>
          <a:xfrm>
            <a:off x="246478" y="322458"/>
            <a:ext cx="5636538" cy="1002536"/>
            <a:chOff x="5386516" y="761126"/>
            <a:chExt cx="5996862" cy="901586"/>
          </a:xfrm>
        </p:grpSpPr>
        <p:sp>
          <p:nvSpPr>
            <p:cNvPr id="16" name="Rectángulo: esquinas redondeadas 15">
              <a:extLst>
                <a:ext uri="{FF2B5EF4-FFF2-40B4-BE49-F238E27FC236}">
                  <a16:creationId xmlns:a16="http://schemas.microsoft.com/office/drawing/2014/main" id="{CFDE2A63-3E4C-F76A-A75E-CB9354FCC70F}"/>
                </a:ext>
              </a:extLst>
            </p:cNvPr>
            <p:cNvSpPr/>
            <p:nvPr/>
          </p:nvSpPr>
          <p:spPr>
            <a:xfrm>
              <a:off x="5386516" y="761126"/>
              <a:ext cx="5846929" cy="901586"/>
            </a:xfrm>
            <a:prstGeom prst="roundRect">
              <a:avLst>
                <a:gd name="adj" fmla="val 995"/>
              </a:avLst>
            </a:prstGeom>
            <a:solidFill>
              <a:srgbClr val="2F7FE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17" name="CuadroTexto 16">
              <a:extLst>
                <a:ext uri="{FF2B5EF4-FFF2-40B4-BE49-F238E27FC236}">
                  <a16:creationId xmlns:a16="http://schemas.microsoft.com/office/drawing/2014/main" id="{B6960758-677B-8592-FEC1-7864309F7262}"/>
                </a:ext>
              </a:extLst>
            </p:cNvPr>
            <p:cNvSpPr txBox="1"/>
            <p:nvPr/>
          </p:nvSpPr>
          <p:spPr>
            <a:xfrm>
              <a:off x="5773182" y="1069898"/>
              <a:ext cx="5610196" cy="359821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r>
                <a:rPr lang="es-CL" sz="2000" b="1">
                  <a:solidFill>
                    <a:schemeClr val="bg1"/>
                  </a:solidFill>
                  <a:ea typeface="Calibri"/>
                  <a:cs typeface="Times New Roman"/>
                </a:rPr>
                <a:t>MCCALL MACBAIN SCHOLARS</a:t>
              </a:r>
              <a:endParaRPr lang="es-CL" sz="2000" b="1">
                <a:solidFill>
                  <a:schemeClr val="bg1"/>
                </a:solidFill>
                <a:latin typeface="Aptos"/>
                <a:ea typeface="Calibri"/>
                <a:cs typeface="Times New Roman"/>
              </a:endParaRPr>
            </a:p>
          </p:txBody>
        </p:sp>
        <p:cxnSp>
          <p:nvCxnSpPr>
            <p:cNvPr id="18" name="Conector recto 17">
              <a:extLst>
                <a:ext uri="{FF2B5EF4-FFF2-40B4-BE49-F238E27FC236}">
                  <a16:creationId xmlns:a16="http://schemas.microsoft.com/office/drawing/2014/main" id="{C319899A-A28B-A0CF-26FC-683733674816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740688" y="991220"/>
              <a:ext cx="0" cy="421942"/>
            </a:xfrm>
            <a:prstGeom prst="line">
              <a:avLst/>
            </a:prstGeom>
            <a:solidFill>
              <a:srgbClr val="00B8FF"/>
            </a:solidFill>
            <a:ln w="38100" cap="flat" cmpd="sng" algn="ctr">
              <a:solidFill>
                <a:srgbClr val="B5D2F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5" name="CuadroTexto 4">
            <a:extLst>
              <a:ext uri="{FF2B5EF4-FFF2-40B4-BE49-F238E27FC236}">
                <a16:creationId xmlns:a16="http://schemas.microsoft.com/office/drawing/2014/main" id="{D913642C-687F-10C5-31B4-24D40A703C3B}"/>
              </a:ext>
            </a:extLst>
          </p:cNvPr>
          <p:cNvSpPr txBox="1"/>
          <p:nvPr/>
        </p:nvSpPr>
        <p:spPr>
          <a:xfrm>
            <a:off x="7830948" y="6261943"/>
            <a:ext cx="3799943" cy="27699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r"/>
            <a:r>
              <a:rPr lang="es-CL" sz="1200">
                <a:latin typeface="Aptos"/>
              </a:rPr>
              <a:t>OCTUBRE 2025</a:t>
            </a:r>
            <a:endParaRPr lang="en-US"/>
          </a:p>
        </p:txBody>
      </p:sp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id="{86AA09FD-CC9A-FC1E-5179-3EC59A811339}"/>
              </a:ext>
            </a:extLst>
          </p:cNvPr>
          <p:cNvSpPr/>
          <p:nvPr/>
        </p:nvSpPr>
        <p:spPr>
          <a:xfrm>
            <a:off x="3434188" y="1602215"/>
            <a:ext cx="4390340" cy="4971671"/>
          </a:xfrm>
          <a:prstGeom prst="roundRect">
            <a:avLst>
              <a:gd name="adj" fmla="val 201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5BF376DB-6982-DD92-1BC9-9F1311A733C5}"/>
              </a:ext>
            </a:extLst>
          </p:cNvPr>
          <p:cNvSpPr/>
          <p:nvPr/>
        </p:nvSpPr>
        <p:spPr>
          <a:xfrm>
            <a:off x="285470" y="1604253"/>
            <a:ext cx="3010233" cy="12469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9" name="Rectángulo: esquinas redondeadas 18">
            <a:extLst>
              <a:ext uri="{FF2B5EF4-FFF2-40B4-BE49-F238E27FC236}">
                <a16:creationId xmlns:a16="http://schemas.microsoft.com/office/drawing/2014/main" id="{5595CE25-AF1F-74FE-5861-7CDF3A39C122}"/>
              </a:ext>
            </a:extLst>
          </p:cNvPr>
          <p:cNvSpPr/>
          <p:nvPr/>
        </p:nvSpPr>
        <p:spPr>
          <a:xfrm>
            <a:off x="8030022" y="1606094"/>
            <a:ext cx="4113171" cy="2965093"/>
          </a:xfrm>
          <a:prstGeom prst="roundRect">
            <a:avLst>
              <a:gd name="adj" fmla="val 201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478504FD-D353-E46F-3BA7-71EC734AA2E9}"/>
              </a:ext>
            </a:extLst>
          </p:cNvPr>
          <p:cNvSpPr txBox="1"/>
          <p:nvPr/>
        </p:nvSpPr>
        <p:spPr>
          <a:xfrm>
            <a:off x="8132008" y="1715813"/>
            <a:ext cx="3786313" cy="2754600"/>
          </a:xfrm>
          <a:prstGeom prst="rect">
            <a:avLst/>
          </a:prstGeom>
          <a:noFill/>
          <a:effectLst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MX" sz="1400" b="1">
                <a:solidFill>
                  <a:srgbClr val="2F7FE2"/>
                </a:solidFill>
              </a:rPr>
              <a:t>POSTULACIÓN INTERNA PARA NOMINACIÓN INSTITUCIONAL</a:t>
            </a:r>
          </a:p>
          <a:p>
            <a:endParaRPr lang="es-MX" sz="1400" b="1">
              <a:solidFill>
                <a:srgbClr val="2F7FE2"/>
              </a:solidFill>
            </a:endParaRPr>
          </a:p>
          <a:p>
            <a:r>
              <a:rPr lang="es-MX" sz="1400" b="1"/>
              <a:t>Enviar su postulación </a:t>
            </a:r>
            <a:r>
              <a:rPr lang="es-MX" sz="1400"/>
              <a:t>online (en formato </a:t>
            </a:r>
            <a:r>
              <a:rPr lang="es-MX" sz="1400" err="1"/>
              <a:t>pdf</a:t>
            </a:r>
            <a:r>
              <a:rPr lang="es-MX" sz="1400"/>
              <a:t>) con los documentos arriba antes de la fecha indicada al email: </a:t>
            </a:r>
            <a:r>
              <a:rPr lang="es-MX" sz="1400">
                <a:hlinkClick r:id="rId3"/>
              </a:rPr>
              <a:t>formacion.global@uc.cl</a:t>
            </a:r>
            <a:r>
              <a:rPr lang="es-MX" sz="1400"/>
              <a:t>.</a:t>
            </a:r>
            <a:br>
              <a:rPr lang="es-MX" sz="1400"/>
            </a:br>
            <a:br>
              <a:rPr lang="es-MX" sz="1400"/>
            </a:br>
            <a:r>
              <a:rPr lang="es-MX" sz="1400"/>
              <a:t>Fecha límite para la postulación </a:t>
            </a:r>
            <a:r>
              <a:rPr lang="es-MX" sz="1400" b="1"/>
              <a:t>interna</a:t>
            </a:r>
            <a:r>
              <a:rPr lang="es-MX" sz="1400"/>
              <a:t>: </a:t>
            </a:r>
            <a:br>
              <a:rPr lang="es-MX" sz="1400"/>
            </a:br>
            <a:r>
              <a:rPr lang="es-MX" sz="1400" b="1"/>
              <a:t>30 de julio 2026</a:t>
            </a:r>
            <a:endParaRPr lang="es-MX"/>
          </a:p>
          <a:p>
            <a:endParaRPr lang="es-MX" sz="1400"/>
          </a:p>
          <a:p>
            <a:r>
              <a:rPr lang="es-MX" sz="1100"/>
              <a:t>*Postulantes recibirán una sesión de orientación personalizada. </a:t>
            </a:r>
            <a:br>
              <a:rPr lang="es-MX" sz="1100"/>
            </a:br>
            <a:r>
              <a:rPr lang="es-MX" sz="1100"/>
              <a:t>Seleccionado/a recibirá la nominación institucional.</a:t>
            </a:r>
            <a:endParaRPr lang="es-MX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DE913C1D-4FBA-3963-5888-7F1435903569}"/>
              </a:ext>
            </a:extLst>
          </p:cNvPr>
          <p:cNvSpPr txBox="1"/>
          <p:nvPr/>
        </p:nvSpPr>
        <p:spPr>
          <a:xfrm>
            <a:off x="3487533" y="1707829"/>
            <a:ext cx="4224731" cy="4832092"/>
          </a:xfrm>
          <a:prstGeom prst="rect">
            <a:avLst/>
          </a:prstGeom>
          <a:noFill/>
          <a:effectLst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ES" sz="1400" b="1">
                <a:solidFill>
                  <a:srgbClr val="2F7FE2"/>
                </a:solidFill>
              </a:rPr>
              <a:t>REQUISITOS</a:t>
            </a:r>
            <a:endParaRPr lang="es-ES" sz="1400" b="1"/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s-MX" sz="1200" b="1"/>
              <a:t>Ser estudiante de último año</a:t>
            </a:r>
            <a:r>
              <a:rPr lang="es-MX" sz="1200"/>
              <a:t> de pregrado o recién egresado con menos de 30 años.</a:t>
            </a:r>
          </a:p>
          <a:p>
            <a:pPr marL="285750" indent="-285750" algn="just">
              <a:spcBef>
                <a:spcPts val="600"/>
              </a:spcBef>
              <a:buFont typeface="Arial,Sans-Serif" panose="020B0604020202020204" pitchFamily="34" charset="0"/>
              <a:buChar char="•"/>
            </a:pPr>
            <a:r>
              <a:rPr lang="es-MX" sz="1200" b="1"/>
              <a:t>Carta de apoyo emitida por su Director de Carrera/ Decano(a)</a:t>
            </a:r>
            <a:r>
              <a:rPr lang="es-MX" sz="1200"/>
              <a:t> que indique lo siguiente:</a:t>
            </a:r>
            <a:endParaRPr lang="en-US" sz="1200"/>
          </a:p>
          <a:p>
            <a:pPr marL="742950" lvl="1" indent="-285750" algn="just">
              <a:spcBef>
                <a:spcPts val="600"/>
              </a:spcBef>
              <a:buFont typeface="Arial,Sans-Serif" panose="020B0604020202020204" pitchFamily="34" charset="0"/>
              <a:buChar char="•"/>
            </a:pPr>
            <a:r>
              <a:rPr lang="es-MX" sz="1200"/>
              <a:t>Ranking académico con el número total de estudiantes en su generación.</a:t>
            </a:r>
            <a:endParaRPr lang="en-US" sz="1200"/>
          </a:p>
          <a:p>
            <a:pPr marL="742950" lvl="1" indent="-285750" algn="just">
              <a:spcBef>
                <a:spcPts val="600"/>
              </a:spcBef>
              <a:buFont typeface="Arial,Sans-Serif" panose="020B0604020202020204" pitchFamily="34" charset="0"/>
              <a:buChar char="•"/>
            </a:pPr>
            <a:r>
              <a:rPr lang="es-MX" sz="1200"/>
              <a:t>Testimonio que fundamenta la nominación por parte de la universidad.</a:t>
            </a:r>
            <a:endParaRPr lang="en-US" sz="1200"/>
          </a:p>
          <a:p>
            <a:pPr marL="742950" lvl="1" indent="-285750" algn="just">
              <a:spcBef>
                <a:spcPts val="600"/>
              </a:spcBef>
              <a:buFont typeface="Arial,Sans-Serif" panose="020B0604020202020204" pitchFamily="34" charset="0"/>
              <a:buChar char="•"/>
            </a:pPr>
            <a:r>
              <a:rPr lang="es-MX" sz="1200"/>
              <a:t>Ejemplos que corroboran su cumplimiento de los requisitos de la beca y su idoneidad para esta oportunidad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s-MX" sz="1200" b="1"/>
              <a:t>Declaración de interés:</a:t>
            </a:r>
            <a:r>
              <a:rPr lang="es-MX" sz="1200"/>
              <a:t> dando muestra de su carácter excepcional, su vínculo con la comunidad, su potencial de liderazgo, espíritu emprendedor, gran fortaleza académica y curiosidad intelectual.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s-MX" sz="1200" b="1"/>
              <a:t>Certificados de notas y ranking de curso </a:t>
            </a:r>
            <a:br>
              <a:rPr lang="es-MX" sz="1200" b="1"/>
            </a:br>
            <a:r>
              <a:rPr lang="es-MX" sz="1200"/>
              <a:t>(promedio equivalente o superior a GPA de 3,0.)</a:t>
            </a:r>
            <a:endParaRPr lang="es-MX" sz="1200" b="1"/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s-MX" sz="1200" b="1"/>
              <a:t>Certificado de Inglés </a:t>
            </a:r>
            <a:r>
              <a:rPr lang="es-MX" sz="1200"/>
              <a:t>“CEFR COMPETENT USER” (casi C1) con puntaje de al menos 6.5 en la prueba IELTS o equivalente.</a:t>
            </a:r>
            <a:br>
              <a:rPr lang="es-MX" sz="1100"/>
            </a:br>
            <a:endParaRPr lang="es-ES" sz="140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C2C20519-911A-B673-8FFE-3D0D471482D4}"/>
              </a:ext>
            </a:extLst>
          </p:cNvPr>
          <p:cNvSpPr txBox="1"/>
          <p:nvPr/>
        </p:nvSpPr>
        <p:spPr>
          <a:xfrm>
            <a:off x="285473" y="2954204"/>
            <a:ext cx="3010233" cy="2462213"/>
          </a:xfrm>
          <a:prstGeom prst="rect">
            <a:avLst/>
          </a:prstGeom>
          <a:noFill/>
          <a:effectLst/>
        </p:spPr>
        <p:txBody>
          <a:bodyPr wrap="square" lIns="91440" tIns="45720" rIns="91440" bIns="45720" rtlCol="0" anchor="t">
            <a:spAutoFit/>
          </a:bodyPr>
          <a:lstStyle/>
          <a:p>
            <a:pPr algn="just"/>
            <a:r>
              <a:rPr lang="es-MX" sz="1400">
                <a:solidFill>
                  <a:srgbClr val="2F7FE2"/>
                </a:solidFill>
              </a:rPr>
              <a:t>Beca para obtener </a:t>
            </a:r>
            <a:r>
              <a:rPr lang="es-MX" sz="1400" b="1">
                <a:solidFill>
                  <a:srgbClr val="2F7FE2"/>
                </a:solidFill>
              </a:rPr>
              <a:t>un grado de MAGISTER o segundo título de pregrado en la UNIVERSIDAD DE </a:t>
            </a:r>
            <a:r>
              <a:rPr lang="es-MX" sz="1400" b="1" err="1">
                <a:solidFill>
                  <a:srgbClr val="2F7FE2"/>
                </a:solidFill>
              </a:rPr>
              <a:t>McGILL</a:t>
            </a:r>
            <a:r>
              <a:rPr lang="es-MX" sz="1400">
                <a:solidFill>
                  <a:srgbClr val="2F7FE2"/>
                </a:solidFill>
              </a:rPr>
              <a:t> en Ontario, Canadá.</a:t>
            </a:r>
            <a:endParaRPr lang="es-MX" sz="1400"/>
          </a:p>
          <a:p>
            <a:pPr algn="just"/>
            <a:endParaRPr lang="es-MX" sz="1400">
              <a:solidFill>
                <a:srgbClr val="2F7FE2"/>
              </a:solidFill>
            </a:endParaRPr>
          </a:p>
          <a:p>
            <a:pPr algn="just"/>
            <a:r>
              <a:rPr lang="es-MX" sz="1400">
                <a:solidFill>
                  <a:srgbClr val="2F7FE2"/>
                </a:solidFill>
              </a:rPr>
              <a:t>Este programa busca a personas que deseen convertirse en líderes con vocación social, que estén preparados para asumir riesgos e impactar positivamente a su entorno.</a:t>
            </a:r>
            <a:endParaRPr lang="es-CL" sz="1400">
              <a:solidFill>
                <a:srgbClr val="2F7FE2"/>
              </a:solidFill>
            </a:endParaRPr>
          </a:p>
        </p:txBody>
      </p:sp>
      <p:sp>
        <p:nvSpPr>
          <p:cNvPr id="8" name="Rectángulo: esquinas redondeadas 18">
            <a:extLst>
              <a:ext uri="{FF2B5EF4-FFF2-40B4-BE49-F238E27FC236}">
                <a16:creationId xmlns:a16="http://schemas.microsoft.com/office/drawing/2014/main" id="{F89DD300-2D8E-3421-ED23-F4E1268D7483}"/>
              </a:ext>
            </a:extLst>
          </p:cNvPr>
          <p:cNvSpPr/>
          <p:nvPr/>
        </p:nvSpPr>
        <p:spPr>
          <a:xfrm>
            <a:off x="8005440" y="4666384"/>
            <a:ext cx="4107025" cy="396417"/>
          </a:xfrm>
          <a:prstGeom prst="roundRect">
            <a:avLst>
              <a:gd name="adj" fmla="val 201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s-MX" sz="1400" b="1">
                <a:solidFill>
                  <a:srgbClr val="2F7FE2"/>
                </a:solidFill>
                <a:latin typeface="Aptos"/>
              </a:rPr>
              <a:t>   </a:t>
            </a:r>
            <a:r>
              <a:rPr lang="es-MX" sz="1400" b="1" baseline="0">
                <a:solidFill>
                  <a:srgbClr val="2F7FE2"/>
                </a:solidFill>
                <a:latin typeface="Aptos"/>
              </a:rPr>
              <a:t>MÁS INFORMACIÓN </a:t>
            </a:r>
            <a:r>
              <a:rPr lang="es-MX" sz="1400" b="1" u="sng" strike="noStrike" baseline="0">
                <a:solidFill>
                  <a:srgbClr val="467886"/>
                </a:solidFill>
                <a:latin typeface="Aptos"/>
                <a:ea typeface="Segoe UI"/>
                <a:cs typeface="Segoe UI"/>
                <a:hlinkClick r:id="rId4"/>
              </a:rPr>
              <a:t>AQUÍ</a:t>
            </a:r>
            <a:endParaRPr lang="es-CL"/>
          </a:p>
        </p:txBody>
      </p:sp>
      <p:pic>
        <p:nvPicPr>
          <p:cNvPr id="22" name="Picture 21" descr="A red letter on a black background&#10;&#10;AI-generated content may be incorrect.">
            <a:extLst>
              <a:ext uri="{FF2B5EF4-FFF2-40B4-BE49-F238E27FC236}">
                <a16:creationId xmlns:a16="http://schemas.microsoft.com/office/drawing/2014/main" id="{05110037-C368-EC60-DC73-82F7B3FE16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3445" y="1827881"/>
            <a:ext cx="2743200" cy="795528"/>
          </a:xfrm>
          <a:prstGeom prst="rect">
            <a:avLst/>
          </a:prstGeom>
        </p:spPr>
      </p:pic>
      <p:pic>
        <p:nvPicPr>
          <p:cNvPr id="4" name="Imagen 3" descr="Código QR&#10;&#10;El contenido generado por IA puede ser incorrecto.">
            <a:extLst>
              <a:ext uri="{FF2B5EF4-FFF2-40B4-BE49-F238E27FC236}">
                <a16:creationId xmlns:a16="http://schemas.microsoft.com/office/drawing/2014/main" id="{8454B12D-6AC8-74CE-4C8D-FA80337678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16438" y="5169428"/>
            <a:ext cx="1441866" cy="1419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9835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D75B8F-61BB-36F0-F74F-E0D0743E4D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n 24" descr="Vista de una ciudad desde lo alto de una casa&#10;&#10;El contenido generado por IA puede ser incorrecto.">
            <a:extLst>
              <a:ext uri="{FF2B5EF4-FFF2-40B4-BE49-F238E27FC236}">
                <a16:creationId xmlns:a16="http://schemas.microsoft.com/office/drawing/2014/main" id="{14AD72A6-7F4D-F632-D648-E77C0D339B5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811" t="15629" r="38140" b="28322"/>
          <a:stretch>
            <a:fillRect/>
          </a:stretch>
        </p:blipFill>
        <p:spPr>
          <a:xfrm>
            <a:off x="5714064" y="-11957"/>
            <a:ext cx="6758306" cy="6838802"/>
          </a:xfrm>
          <a:prstGeom prst="rect">
            <a:avLst/>
          </a:prstGeom>
        </p:spPr>
      </p:pic>
      <p:grpSp>
        <p:nvGrpSpPr>
          <p:cNvPr id="3" name="Grupo 2">
            <a:extLst>
              <a:ext uri="{FF2B5EF4-FFF2-40B4-BE49-F238E27FC236}">
                <a16:creationId xmlns:a16="http://schemas.microsoft.com/office/drawing/2014/main" id="{0DB4FB55-38FD-0561-5A05-69B325A7AB03}"/>
              </a:ext>
            </a:extLst>
          </p:cNvPr>
          <p:cNvGrpSpPr/>
          <p:nvPr/>
        </p:nvGrpSpPr>
        <p:grpSpPr>
          <a:xfrm>
            <a:off x="246478" y="322458"/>
            <a:ext cx="5584625" cy="1002536"/>
            <a:chOff x="5386516" y="761126"/>
            <a:chExt cx="5951458" cy="901586"/>
          </a:xfrm>
        </p:grpSpPr>
        <p:sp>
          <p:nvSpPr>
            <p:cNvPr id="16" name="Rectángulo: esquinas redondeadas 15">
              <a:extLst>
                <a:ext uri="{FF2B5EF4-FFF2-40B4-BE49-F238E27FC236}">
                  <a16:creationId xmlns:a16="http://schemas.microsoft.com/office/drawing/2014/main" id="{E005EB3F-72B9-3070-E38A-8C749123BC35}"/>
                </a:ext>
              </a:extLst>
            </p:cNvPr>
            <p:cNvSpPr/>
            <p:nvPr/>
          </p:nvSpPr>
          <p:spPr>
            <a:xfrm>
              <a:off x="5386516" y="761126"/>
              <a:ext cx="5846929" cy="901586"/>
            </a:xfrm>
            <a:prstGeom prst="roundRect">
              <a:avLst>
                <a:gd name="adj" fmla="val 995"/>
              </a:avLst>
            </a:prstGeom>
            <a:solidFill>
              <a:srgbClr val="2F7FE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17" name="CuadroTexto 16">
              <a:extLst>
                <a:ext uri="{FF2B5EF4-FFF2-40B4-BE49-F238E27FC236}">
                  <a16:creationId xmlns:a16="http://schemas.microsoft.com/office/drawing/2014/main" id="{2B18E979-5239-91BC-929D-1F8204CB2CDC}"/>
                </a:ext>
              </a:extLst>
            </p:cNvPr>
            <p:cNvSpPr txBox="1"/>
            <p:nvPr/>
          </p:nvSpPr>
          <p:spPr>
            <a:xfrm>
              <a:off x="5727778" y="1191932"/>
              <a:ext cx="5610196" cy="276786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endParaRPr lang="en-US" sz="1400" b="1">
                <a:solidFill>
                  <a:schemeClr val="bg1"/>
                </a:solidFill>
                <a:latin typeface="Aptos"/>
                <a:ea typeface="Calibri"/>
                <a:cs typeface="Times New Roman"/>
              </a:endParaRPr>
            </a:p>
          </p:txBody>
        </p:sp>
        <p:cxnSp>
          <p:nvCxnSpPr>
            <p:cNvPr id="18" name="Conector recto 17">
              <a:extLst>
                <a:ext uri="{FF2B5EF4-FFF2-40B4-BE49-F238E27FC236}">
                  <a16:creationId xmlns:a16="http://schemas.microsoft.com/office/drawing/2014/main" id="{AD53DE1C-8254-3FDC-3957-EFB12DB4A3B9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740688" y="991220"/>
              <a:ext cx="0" cy="421942"/>
            </a:xfrm>
            <a:prstGeom prst="line">
              <a:avLst/>
            </a:prstGeom>
            <a:solidFill>
              <a:srgbClr val="00B8FF"/>
            </a:solidFill>
            <a:ln w="38100" cap="flat" cmpd="sng" algn="ctr">
              <a:solidFill>
                <a:srgbClr val="B5D2F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id="{E73EFDEF-3B6A-D069-C1FC-62B0103B4E2A}"/>
              </a:ext>
            </a:extLst>
          </p:cNvPr>
          <p:cNvSpPr/>
          <p:nvPr/>
        </p:nvSpPr>
        <p:spPr>
          <a:xfrm>
            <a:off x="3489933" y="1590813"/>
            <a:ext cx="4430283" cy="5071829"/>
          </a:xfrm>
          <a:prstGeom prst="roundRect">
            <a:avLst>
              <a:gd name="adj" fmla="val 201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B39A4EFB-C57C-CD14-9D6E-985D9879A1BC}"/>
              </a:ext>
            </a:extLst>
          </p:cNvPr>
          <p:cNvSpPr/>
          <p:nvPr/>
        </p:nvSpPr>
        <p:spPr>
          <a:xfrm>
            <a:off x="217874" y="1616106"/>
            <a:ext cx="3010233" cy="12469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9" name="Rectángulo: esquinas redondeadas 18">
            <a:extLst>
              <a:ext uri="{FF2B5EF4-FFF2-40B4-BE49-F238E27FC236}">
                <a16:creationId xmlns:a16="http://schemas.microsoft.com/office/drawing/2014/main" id="{E3001B4E-84AD-C711-2E06-ECBBD135683E}"/>
              </a:ext>
            </a:extLst>
          </p:cNvPr>
          <p:cNvSpPr/>
          <p:nvPr/>
        </p:nvSpPr>
        <p:spPr>
          <a:xfrm>
            <a:off x="8071508" y="1579875"/>
            <a:ext cx="3876952" cy="2650825"/>
          </a:xfrm>
          <a:prstGeom prst="roundRect">
            <a:avLst>
              <a:gd name="adj" fmla="val 201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75081040-EDC6-3A2A-9501-AD3EBDC26FF9}"/>
              </a:ext>
            </a:extLst>
          </p:cNvPr>
          <p:cNvSpPr txBox="1"/>
          <p:nvPr/>
        </p:nvSpPr>
        <p:spPr>
          <a:xfrm>
            <a:off x="8154791" y="1698186"/>
            <a:ext cx="3561776" cy="2492990"/>
          </a:xfrm>
          <a:prstGeom prst="rect">
            <a:avLst/>
          </a:prstGeom>
          <a:noFill/>
          <a:effectLst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MX" sz="1400" b="1">
                <a:solidFill>
                  <a:srgbClr val="2F7FE2"/>
                </a:solidFill>
              </a:rPr>
              <a:t>POSTULACIÓN INTERNA PARA NOMINACIÓN INSTITUCIONAL</a:t>
            </a:r>
          </a:p>
          <a:p>
            <a:endParaRPr lang="es-MX" sz="1400" b="1">
              <a:solidFill>
                <a:srgbClr val="2F7FE2"/>
              </a:solidFill>
            </a:endParaRPr>
          </a:p>
          <a:p>
            <a:r>
              <a:rPr lang="es-MX" sz="1400" b="1"/>
              <a:t>Enviar los documentos </a:t>
            </a:r>
            <a:r>
              <a:rPr lang="es-MX" sz="1400"/>
              <a:t>indicados a:  </a:t>
            </a:r>
            <a:r>
              <a:rPr lang="es-MX" sz="1400">
                <a:hlinkClick r:id="rId3"/>
              </a:rPr>
              <a:t>formacion.global@uc.</a:t>
            </a:r>
            <a:r>
              <a:rPr lang="es-MX" sz="1400">
                <a:solidFill>
                  <a:srgbClr val="2F7FE2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</a:t>
            </a:r>
            <a:r>
              <a:rPr lang="es-MX" sz="1400"/>
              <a:t> </a:t>
            </a:r>
            <a:br>
              <a:rPr lang="es-MX" sz="1400"/>
            </a:br>
            <a:br>
              <a:rPr lang="es-MX" sz="1400"/>
            </a:br>
            <a:r>
              <a:rPr lang="es-MX" sz="1400"/>
              <a:t>Fecha límite para la postulación </a:t>
            </a:r>
            <a:r>
              <a:rPr lang="es-MX" sz="1400" b="1"/>
              <a:t>interna</a:t>
            </a:r>
            <a:r>
              <a:rPr lang="es-MX" sz="1400"/>
              <a:t>:  </a:t>
            </a:r>
            <a:br>
              <a:rPr lang="es-MX" sz="1400"/>
            </a:br>
            <a:r>
              <a:rPr lang="es-MX" sz="1400" b="1"/>
              <a:t>10 de noviembre 2025</a:t>
            </a:r>
          </a:p>
          <a:p>
            <a:br>
              <a:rPr lang="es-MX" sz="1100"/>
            </a:br>
            <a:r>
              <a:rPr lang="es-MX" sz="1100"/>
              <a:t>*Postulantes recibirán una sesión </a:t>
            </a:r>
            <a:br>
              <a:rPr lang="es-MX" sz="1100"/>
            </a:br>
            <a:r>
              <a:rPr lang="es-MX" sz="1100"/>
              <a:t>de orientación personalizada. </a:t>
            </a:r>
            <a:br>
              <a:rPr lang="es-MX" sz="1100"/>
            </a:br>
            <a:r>
              <a:rPr lang="es-MX" sz="1100"/>
              <a:t>Seleccionado/a recibirá la nominación institucional.</a:t>
            </a:r>
            <a:endParaRPr lang="es-MX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8E73AF7B-B9AE-D22B-C4E2-DFA2A7BB104F}"/>
              </a:ext>
            </a:extLst>
          </p:cNvPr>
          <p:cNvSpPr txBox="1"/>
          <p:nvPr/>
        </p:nvSpPr>
        <p:spPr>
          <a:xfrm>
            <a:off x="3628424" y="1702744"/>
            <a:ext cx="4288376" cy="5216813"/>
          </a:xfrm>
          <a:prstGeom prst="rect">
            <a:avLst/>
          </a:prstGeom>
          <a:noFill/>
          <a:effectLst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ES" sz="1400" b="1">
                <a:solidFill>
                  <a:srgbClr val="2F7FE2"/>
                </a:solidFill>
              </a:rPr>
              <a:t>REQUISITOS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s-MX" sz="1200"/>
              <a:t>Licenciatura programada para completarse antes del </a:t>
            </a:r>
            <a:r>
              <a:rPr lang="es-MX" sz="1200" b="1"/>
              <a:t>31 de agosto 2026.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s-MX" sz="1200" b="1"/>
              <a:t>Desempeño académico sobresaliente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s-MX" sz="1200"/>
              <a:t>Fuerte interés en</a:t>
            </a:r>
            <a:r>
              <a:rPr lang="es-MX" sz="1200" b="1"/>
              <a:t> estudios interdisciplinarios sobre China.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s-MX" sz="1200"/>
              <a:t>Una trayectoria destacada de </a:t>
            </a:r>
            <a:r>
              <a:rPr lang="es-MX" sz="1200" b="1"/>
              <a:t>logros extracurriculares, vínculos comunitarios, y compromiso social</a:t>
            </a:r>
            <a:r>
              <a:rPr lang="es-MX" sz="1200"/>
              <a:t> demostrando potencial de liderazgo.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s-MX" sz="1200"/>
              <a:t>Manejo del </a:t>
            </a:r>
            <a:r>
              <a:rPr lang="es-MX" sz="1200" b="1"/>
              <a:t>Inglés</a:t>
            </a:r>
            <a:r>
              <a:rPr lang="es-MX" sz="1200"/>
              <a:t>.</a:t>
            </a:r>
          </a:p>
          <a:p>
            <a:br>
              <a:rPr lang="es-MX" sz="1400"/>
            </a:br>
            <a:r>
              <a:rPr lang="es-MX" sz="1400" b="1">
                <a:solidFill>
                  <a:srgbClr val="2F7FE2"/>
                </a:solidFill>
              </a:rPr>
              <a:t>DOCUMENTOS PARA POSTULAR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200"/>
              <a:t>Certificados de Notas y Ranking de Clase.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200"/>
              <a:t>CV en inglés.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200"/>
              <a:t>Declaración personal (hasta 750 palabras en inglés);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200"/>
              <a:t>Declaración de Interés de Investigación (hasta 1500 palabras en inglés, excluyendo citas)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200"/>
              <a:t>Puntaje en la prueba de inglés (</a:t>
            </a:r>
            <a:r>
              <a:rPr lang="es-MX" sz="1200">
                <a:latin typeface="Aptos" panose="02110004020202020204"/>
              </a:rPr>
              <a:t>IELTS 7.0 o </a:t>
            </a:r>
            <a:r>
              <a:rPr lang="es-MX" sz="1200" err="1">
                <a:latin typeface="Aptos" panose="02110004020202020204"/>
              </a:rPr>
              <a:t>equivalent</a:t>
            </a:r>
            <a:r>
              <a:rPr lang="es-MX" sz="1200">
                <a:latin typeface="Aptos" panose="02110004020202020204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200"/>
              <a:t>2 cartas de recomendación académica </a:t>
            </a:r>
            <a:br>
              <a:rPr lang="es-MX" sz="1200"/>
            </a:br>
            <a:r>
              <a:rPr lang="es-MX" sz="1200"/>
              <a:t>(elaboradas por académicos)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200" b="1"/>
              <a:t>Una carta de apoyo de la facultad, </a:t>
            </a:r>
            <a:r>
              <a:rPr lang="es-MX" sz="1200"/>
              <a:t>firmada por el decano o decana, declarando su apoyo con ejemplos que demuestran el cumplimiento de los requisitos.</a:t>
            </a:r>
          </a:p>
          <a:p>
            <a:endParaRPr lang="es-MX" sz="140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1A5E8721-E298-7E65-67F2-306ABC129E83}"/>
              </a:ext>
            </a:extLst>
          </p:cNvPr>
          <p:cNvSpPr txBox="1"/>
          <p:nvPr/>
        </p:nvSpPr>
        <p:spPr>
          <a:xfrm>
            <a:off x="217876" y="3022906"/>
            <a:ext cx="3010233" cy="3539430"/>
          </a:xfrm>
          <a:prstGeom prst="rect">
            <a:avLst/>
          </a:prstGeom>
          <a:noFill/>
          <a:effectLst/>
        </p:spPr>
        <p:txBody>
          <a:bodyPr wrap="square" lIns="91440" tIns="45720" rIns="91440" bIns="45720" rtlCol="0" anchor="t">
            <a:spAutoFit/>
          </a:bodyPr>
          <a:lstStyle/>
          <a:p>
            <a:pPr algn="just"/>
            <a:r>
              <a:rPr lang="es-MX" sz="1400">
                <a:solidFill>
                  <a:srgbClr val="2F7FE2"/>
                </a:solidFill>
              </a:rPr>
              <a:t>Beca para obtener un </a:t>
            </a:r>
            <a:r>
              <a:rPr lang="es-MX" sz="1400" b="1">
                <a:solidFill>
                  <a:srgbClr val="2F7FE2"/>
                </a:solidFill>
              </a:rPr>
              <a:t>grado de MAGISTE</a:t>
            </a:r>
            <a:r>
              <a:rPr lang="es-MX" sz="1400">
                <a:solidFill>
                  <a:srgbClr val="2F7FE2"/>
                </a:solidFill>
              </a:rPr>
              <a:t>R </a:t>
            </a:r>
            <a:r>
              <a:rPr lang="es-MX" sz="1400" b="1">
                <a:solidFill>
                  <a:srgbClr val="2F7FE2"/>
                </a:solidFill>
              </a:rPr>
              <a:t>en </a:t>
            </a:r>
            <a:r>
              <a:rPr lang="es-MX" sz="1400" b="1" i="1">
                <a:solidFill>
                  <a:srgbClr val="2F7FE2"/>
                </a:solidFill>
              </a:rPr>
              <a:t>China </a:t>
            </a:r>
            <a:r>
              <a:rPr lang="es-MX" sz="1400" b="1" i="1" err="1">
                <a:solidFill>
                  <a:srgbClr val="2F7FE2"/>
                </a:solidFill>
              </a:rPr>
              <a:t>Studies</a:t>
            </a:r>
            <a:r>
              <a:rPr lang="es-MX" sz="1400" b="1" i="1">
                <a:solidFill>
                  <a:srgbClr val="2F7FE2"/>
                </a:solidFill>
              </a:rPr>
              <a:t> </a:t>
            </a:r>
            <a:r>
              <a:rPr lang="es-MX" sz="1400" b="1" i="1" err="1">
                <a:solidFill>
                  <a:srgbClr val="2F7FE2"/>
                </a:solidFill>
              </a:rPr>
              <a:t>for</a:t>
            </a:r>
            <a:r>
              <a:rPr lang="es-MX" sz="1400" b="1" i="1">
                <a:solidFill>
                  <a:srgbClr val="2F7FE2"/>
                </a:solidFill>
              </a:rPr>
              <a:t> English </a:t>
            </a:r>
            <a:r>
              <a:rPr lang="es-MX" sz="1400" b="1" i="1" err="1">
                <a:solidFill>
                  <a:srgbClr val="2F7FE2"/>
                </a:solidFill>
              </a:rPr>
              <a:t>Speakers</a:t>
            </a:r>
            <a:r>
              <a:rPr lang="es-MX" sz="1400" b="1">
                <a:solidFill>
                  <a:srgbClr val="2F7FE2"/>
                </a:solidFill>
              </a:rPr>
              <a:t> </a:t>
            </a:r>
            <a:r>
              <a:rPr lang="es-MX" sz="1400">
                <a:solidFill>
                  <a:srgbClr val="2F7FE2"/>
                </a:solidFill>
              </a:rPr>
              <a:t>de la </a:t>
            </a:r>
            <a:r>
              <a:rPr lang="es-MX" sz="1400" b="1">
                <a:solidFill>
                  <a:srgbClr val="2F7FE2"/>
                </a:solidFill>
              </a:rPr>
              <a:t>YENCHING ACADEMY OF PEKING UNIVERSITY </a:t>
            </a:r>
            <a:r>
              <a:rPr lang="es-MX" sz="1400">
                <a:solidFill>
                  <a:srgbClr val="2F7FE2"/>
                </a:solidFill>
              </a:rPr>
              <a:t>en Beijing, China.</a:t>
            </a:r>
          </a:p>
          <a:p>
            <a:pPr algn="just"/>
            <a:br>
              <a:rPr lang="es-MX" sz="1400"/>
            </a:br>
            <a:r>
              <a:rPr lang="es-MX" sz="1400">
                <a:solidFill>
                  <a:srgbClr val="2F7FE2"/>
                </a:solidFill>
              </a:rPr>
              <a:t>Este programa enfatiza el diálogo interdisciplinario para entender a China, su pasado, presente y futuro, desde perspectivas chinas e internacionales. </a:t>
            </a:r>
            <a:br>
              <a:rPr lang="es-MX" sz="1400"/>
            </a:br>
            <a:br>
              <a:rPr lang="es-MX" sz="1400"/>
            </a:br>
            <a:r>
              <a:rPr lang="es-MX" sz="1400">
                <a:solidFill>
                  <a:srgbClr val="2F7FE2"/>
                </a:solidFill>
              </a:rPr>
              <a:t>Busca desarrollar personas que sean ciudadanos globales y promuevan la paz, el desarrollo y los derechos humanos. </a:t>
            </a:r>
          </a:p>
        </p:txBody>
      </p:sp>
      <p:pic>
        <p:nvPicPr>
          <p:cNvPr id="3074" name="Picture 2" descr="Yenching Scholars | Undergraduate Fellowship Office">
            <a:extLst>
              <a:ext uri="{FF2B5EF4-FFF2-40B4-BE49-F238E27FC236}">
                <a16:creationId xmlns:a16="http://schemas.microsoft.com/office/drawing/2014/main" id="{E80E19DE-8D42-8C7D-C240-AFAF57ACC9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367" y="1811101"/>
            <a:ext cx="2886665" cy="92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ángulo: esquinas redondeadas 18">
            <a:extLst>
              <a:ext uri="{FF2B5EF4-FFF2-40B4-BE49-F238E27FC236}">
                <a16:creationId xmlns:a16="http://schemas.microsoft.com/office/drawing/2014/main" id="{6D1078D6-B8C0-A2EE-B0CD-6EED6F444687}"/>
              </a:ext>
            </a:extLst>
          </p:cNvPr>
          <p:cNvSpPr/>
          <p:nvPr/>
        </p:nvSpPr>
        <p:spPr>
          <a:xfrm>
            <a:off x="8071507" y="4351341"/>
            <a:ext cx="3876952" cy="389405"/>
          </a:xfrm>
          <a:prstGeom prst="roundRect">
            <a:avLst>
              <a:gd name="adj" fmla="val 201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s-MX" sz="1400" b="1">
                <a:solidFill>
                  <a:srgbClr val="2F7FE2"/>
                </a:solidFill>
                <a:latin typeface="Aptos"/>
              </a:rPr>
              <a:t> </a:t>
            </a:r>
            <a:r>
              <a:rPr lang="es-MX" sz="1400" b="1" baseline="0">
                <a:solidFill>
                  <a:srgbClr val="2F7FE2"/>
                </a:solidFill>
                <a:latin typeface="Aptos"/>
              </a:rPr>
              <a:t>MÁS INFORMACIÓN </a:t>
            </a:r>
            <a:r>
              <a:rPr lang="es-MX" sz="1400" b="1" u="sng" strike="noStrike" baseline="0">
                <a:solidFill>
                  <a:srgbClr val="467886"/>
                </a:solidFill>
                <a:latin typeface="Aptos"/>
                <a:ea typeface="Segoe UI"/>
                <a:cs typeface="Segoe UI"/>
                <a:hlinkClick r:id="rId5"/>
              </a:rPr>
              <a:t>AQUÍ</a:t>
            </a:r>
            <a:endParaRPr lang="es-CL"/>
          </a:p>
        </p:txBody>
      </p:sp>
      <p:sp>
        <p:nvSpPr>
          <p:cNvPr id="5" name="CuadroTexto 16">
            <a:extLst>
              <a:ext uri="{FF2B5EF4-FFF2-40B4-BE49-F238E27FC236}">
                <a16:creationId xmlns:a16="http://schemas.microsoft.com/office/drawing/2014/main" id="{CBD33310-34F2-240D-A406-53D2D12CA63D}"/>
              </a:ext>
            </a:extLst>
          </p:cNvPr>
          <p:cNvSpPr txBox="1"/>
          <p:nvPr/>
        </p:nvSpPr>
        <p:spPr>
          <a:xfrm>
            <a:off x="602050" y="665803"/>
            <a:ext cx="5159046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s-CL" sz="2000" b="1">
                <a:solidFill>
                  <a:schemeClr val="bg1"/>
                </a:solidFill>
                <a:ea typeface="Calibri"/>
                <a:cs typeface="Times New Roman"/>
              </a:rPr>
              <a:t>YENCHING SCHOLARS</a:t>
            </a:r>
            <a:endParaRPr lang="en-US">
              <a:solidFill>
                <a:schemeClr val="bg1"/>
              </a:solidFill>
            </a:endParaRPr>
          </a:p>
        </p:txBody>
      </p:sp>
      <p:pic>
        <p:nvPicPr>
          <p:cNvPr id="4" name="Imagen 3" descr="Código QR&#10;&#10;El contenido generado por IA puede ser incorrecto.">
            <a:extLst>
              <a:ext uri="{FF2B5EF4-FFF2-40B4-BE49-F238E27FC236}">
                <a16:creationId xmlns:a16="http://schemas.microsoft.com/office/drawing/2014/main" id="{15579B13-BBA5-720C-56C3-D8EDF18755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71285" y="4874630"/>
            <a:ext cx="1654969" cy="1666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1384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4274C3-772A-56BE-2196-7A35BF5D14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n 24">
            <a:extLst>
              <a:ext uri="{FF2B5EF4-FFF2-40B4-BE49-F238E27FC236}">
                <a16:creationId xmlns:a16="http://schemas.microsoft.com/office/drawing/2014/main" id="{F3CB23EA-3E0D-F1F5-81B8-091905C9762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0079" t="32" r="3900" b="177"/>
          <a:stretch>
            <a:fillRect/>
          </a:stretch>
        </p:blipFill>
        <p:spPr>
          <a:xfrm>
            <a:off x="5727850" y="-539"/>
            <a:ext cx="7008295" cy="6844737"/>
          </a:xfrm>
          <a:prstGeom prst="rect">
            <a:avLst/>
          </a:prstGeom>
        </p:spPr>
      </p:pic>
      <p:grpSp>
        <p:nvGrpSpPr>
          <p:cNvPr id="3" name="Grupo 2">
            <a:extLst>
              <a:ext uri="{FF2B5EF4-FFF2-40B4-BE49-F238E27FC236}">
                <a16:creationId xmlns:a16="http://schemas.microsoft.com/office/drawing/2014/main" id="{720B0BDD-E3E4-3F50-B343-9C8B60E980F8}"/>
              </a:ext>
            </a:extLst>
          </p:cNvPr>
          <p:cNvGrpSpPr/>
          <p:nvPr/>
        </p:nvGrpSpPr>
        <p:grpSpPr>
          <a:xfrm>
            <a:off x="246478" y="322458"/>
            <a:ext cx="5674896" cy="922649"/>
            <a:chOff x="5386516" y="761126"/>
            <a:chExt cx="6049094" cy="901586"/>
          </a:xfrm>
        </p:grpSpPr>
        <p:sp>
          <p:nvSpPr>
            <p:cNvPr id="16" name="Rectángulo: esquinas redondeadas 15">
              <a:extLst>
                <a:ext uri="{FF2B5EF4-FFF2-40B4-BE49-F238E27FC236}">
                  <a16:creationId xmlns:a16="http://schemas.microsoft.com/office/drawing/2014/main" id="{D74D79CE-5F80-4791-49EB-38554ED4F0B2}"/>
                </a:ext>
              </a:extLst>
            </p:cNvPr>
            <p:cNvSpPr/>
            <p:nvPr/>
          </p:nvSpPr>
          <p:spPr>
            <a:xfrm>
              <a:off x="5386516" y="761126"/>
              <a:ext cx="5846929" cy="901586"/>
            </a:xfrm>
            <a:prstGeom prst="roundRect">
              <a:avLst>
                <a:gd name="adj" fmla="val 995"/>
              </a:avLst>
            </a:prstGeom>
            <a:solidFill>
              <a:srgbClr val="2F7FE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17" name="CuadroTexto 16">
              <a:extLst>
                <a:ext uri="{FF2B5EF4-FFF2-40B4-BE49-F238E27FC236}">
                  <a16:creationId xmlns:a16="http://schemas.microsoft.com/office/drawing/2014/main" id="{E23F6535-B1E1-13E3-DCA2-E2D2E13DC8DE}"/>
                </a:ext>
              </a:extLst>
            </p:cNvPr>
            <p:cNvSpPr txBox="1"/>
            <p:nvPr/>
          </p:nvSpPr>
          <p:spPr>
            <a:xfrm>
              <a:off x="5825414" y="1025743"/>
              <a:ext cx="5610196" cy="359821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r>
                <a:rPr lang="es-CL" sz="2000" b="1">
                  <a:solidFill>
                    <a:schemeClr val="bg1"/>
                  </a:solidFill>
                  <a:latin typeface="Aptos"/>
                  <a:ea typeface="Calibri"/>
                  <a:cs typeface="Times New Roman"/>
                </a:rPr>
                <a:t>SCHWARZMANN</a:t>
              </a:r>
              <a:r>
                <a:rPr lang="es-CL" sz="2000" b="1">
                  <a:solidFill>
                    <a:schemeClr val="bg1"/>
                  </a:solidFill>
                  <a:ea typeface="Calibri"/>
                  <a:cs typeface="Times New Roman"/>
                </a:rPr>
                <a:t> SCHOLARS</a:t>
              </a:r>
              <a:endParaRPr lang="es-CL" sz="2000" b="1">
                <a:solidFill>
                  <a:schemeClr val="bg1"/>
                </a:solidFill>
                <a:latin typeface="Aptos"/>
                <a:ea typeface="Calibri"/>
                <a:cs typeface="Times New Roman"/>
              </a:endParaRPr>
            </a:p>
          </p:txBody>
        </p:sp>
        <p:cxnSp>
          <p:nvCxnSpPr>
            <p:cNvPr id="18" name="Conector recto 17">
              <a:extLst>
                <a:ext uri="{FF2B5EF4-FFF2-40B4-BE49-F238E27FC236}">
                  <a16:creationId xmlns:a16="http://schemas.microsoft.com/office/drawing/2014/main" id="{9D1E87E1-F0D8-0383-E2F0-256514DCD526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727588" y="1003229"/>
              <a:ext cx="0" cy="421942"/>
            </a:xfrm>
            <a:prstGeom prst="line">
              <a:avLst/>
            </a:prstGeom>
            <a:solidFill>
              <a:srgbClr val="00B8FF"/>
            </a:solidFill>
            <a:ln w="38100" cap="flat" cmpd="sng" algn="ctr">
              <a:solidFill>
                <a:srgbClr val="B5D2F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id="{BFFF424E-B2CD-C3DE-B913-12538C125F58}"/>
              </a:ext>
            </a:extLst>
          </p:cNvPr>
          <p:cNvSpPr/>
          <p:nvPr/>
        </p:nvSpPr>
        <p:spPr>
          <a:xfrm>
            <a:off x="3496680" y="1576150"/>
            <a:ext cx="4056965" cy="3777606"/>
          </a:xfrm>
          <a:prstGeom prst="roundRect">
            <a:avLst>
              <a:gd name="adj" fmla="val 201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281283F7-315C-7124-125A-BB6958870324}"/>
              </a:ext>
            </a:extLst>
          </p:cNvPr>
          <p:cNvSpPr/>
          <p:nvPr/>
        </p:nvSpPr>
        <p:spPr>
          <a:xfrm>
            <a:off x="248118" y="1619385"/>
            <a:ext cx="3010233" cy="12469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9" name="Rectángulo: esquinas redondeadas 18">
            <a:extLst>
              <a:ext uri="{FF2B5EF4-FFF2-40B4-BE49-F238E27FC236}">
                <a16:creationId xmlns:a16="http://schemas.microsoft.com/office/drawing/2014/main" id="{929CBDDD-CF96-C353-BA08-7786D246B736}"/>
              </a:ext>
            </a:extLst>
          </p:cNvPr>
          <p:cNvSpPr/>
          <p:nvPr/>
        </p:nvSpPr>
        <p:spPr>
          <a:xfrm>
            <a:off x="7707555" y="1614549"/>
            <a:ext cx="4111029" cy="2093768"/>
          </a:xfrm>
          <a:prstGeom prst="roundRect">
            <a:avLst>
              <a:gd name="adj" fmla="val 201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244485AD-8713-07B0-A11F-1094526A0E27}"/>
              </a:ext>
            </a:extLst>
          </p:cNvPr>
          <p:cNvSpPr txBox="1"/>
          <p:nvPr/>
        </p:nvSpPr>
        <p:spPr>
          <a:xfrm>
            <a:off x="7815750" y="1765855"/>
            <a:ext cx="3491347" cy="1677382"/>
          </a:xfrm>
          <a:prstGeom prst="rect">
            <a:avLst/>
          </a:prstGeom>
          <a:noFill/>
          <a:effectLst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MX" sz="1400" b="1">
                <a:solidFill>
                  <a:srgbClr val="2F7FE2"/>
                </a:solidFill>
              </a:rPr>
              <a:t>POSTULACIÓN DIRECTA:</a:t>
            </a:r>
          </a:p>
          <a:p>
            <a:endParaRPr lang="es-MX" sz="1400">
              <a:solidFill>
                <a:srgbClr val="2F7FE2"/>
              </a:solidFill>
            </a:endParaRPr>
          </a:p>
          <a:p>
            <a:r>
              <a:rPr lang="es-MX" sz="1400"/>
              <a:t>Cierre postulación POR CONFIRMAR: </a:t>
            </a:r>
            <a:br>
              <a:rPr lang="es-MX" sz="1400"/>
            </a:br>
            <a:r>
              <a:rPr lang="es-MX" sz="1400" b="1"/>
              <a:t>septiembre 2026</a:t>
            </a:r>
            <a:r>
              <a:rPr lang="es-MX" sz="1400"/>
              <a:t> </a:t>
            </a:r>
          </a:p>
          <a:p>
            <a:endParaRPr lang="es-MX" sz="1400"/>
          </a:p>
          <a:p>
            <a:r>
              <a:rPr lang="es-MX" sz="1100"/>
              <a:t>*Para recibir acompañamiento durante el proceso y más información, contactar a</a:t>
            </a:r>
            <a:endParaRPr lang="en-US" sz="1100"/>
          </a:p>
          <a:p>
            <a:r>
              <a:rPr lang="es-MX" sz="1100" b="1">
                <a:hlinkClick r:id="rId3"/>
              </a:rPr>
              <a:t>formacion.global@uc.cl</a:t>
            </a:r>
            <a:endParaRPr lang="es-MX" sz="110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1A65251-691D-0E41-6285-D909A9FBB65D}"/>
              </a:ext>
            </a:extLst>
          </p:cNvPr>
          <p:cNvSpPr txBox="1"/>
          <p:nvPr/>
        </p:nvSpPr>
        <p:spPr>
          <a:xfrm>
            <a:off x="3681120" y="1761467"/>
            <a:ext cx="3666838" cy="3339376"/>
          </a:xfrm>
          <a:prstGeom prst="rect">
            <a:avLst/>
          </a:prstGeom>
          <a:noFill/>
          <a:effectLst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MX" sz="1400" b="1">
                <a:solidFill>
                  <a:srgbClr val="2F7FE2"/>
                </a:solidFill>
              </a:rPr>
              <a:t>REQUISITOS</a:t>
            </a:r>
            <a:endParaRPr lang="en-US"/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s-MX" sz="1400"/>
              <a:t>Los estudiantes deben tener desde </a:t>
            </a:r>
            <a:r>
              <a:rPr lang="es-MX" sz="1400" b="1"/>
              <a:t>18 hasta 28 años</a:t>
            </a:r>
            <a:r>
              <a:rPr lang="es-MX" sz="1400"/>
              <a:t> máximo.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s-MX" sz="1400"/>
              <a:t>Debe </a:t>
            </a:r>
            <a:r>
              <a:rPr lang="es-MX" sz="1400" b="1"/>
              <a:t>haber terminado su primer pregrado</a:t>
            </a:r>
            <a:r>
              <a:rPr lang="es-MX" sz="1400"/>
              <a:t> antes de la fecha de postulación.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s-MX" sz="1400"/>
              <a:t>Los estudiantes deberán demostrar un nivel de </a:t>
            </a:r>
            <a:r>
              <a:rPr lang="es-MX" sz="1400" b="1"/>
              <a:t>inglés avanzando</a:t>
            </a:r>
            <a:r>
              <a:rPr lang="es-MX" sz="1400"/>
              <a:t>, a través de una prueba estandarizada:</a:t>
            </a:r>
            <a:br>
              <a:rPr lang="es-MX" sz="1400"/>
            </a:br>
            <a:endParaRPr lang="es-MX" sz="1400"/>
          </a:p>
          <a:p>
            <a:pPr marL="742950" lvl="1" indent="-285750">
              <a:buFont typeface="Courier New" panose="020B0604020202020204" pitchFamily="34" charset="0"/>
              <a:buChar char="o"/>
            </a:pPr>
            <a:r>
              <a:rPr lang="es-MX" sz="1400"/>
              <a:t>TOEFL IBT, MINIMUM SCORE 100</a:t>
            </a:r>
          </a:p>
          <a:p>
            <a:pPr marL="742950" lvl="1" indent="-285750">
              <a:buFont typeface="Courier New" panose="020B0604020202020204" pitchFamily="34" charset="0"/>
              <a:buChar char="o"/>
            </a:pPr>
            <a:r>
              <a:rPr lang="es-MX" sz="1400"/>
              <a:t>IELTS, MINIMUM SOCRE 7</a:t>
            </a:r>
          </a:p>
          <a:p>
            <a:pPr marL="742950" lvl="1" indent="-285750">
              <a:buFont typeface="Courier New" panose="020B0604020202020204" pitchFamily="34" charset="0"/>
              <a:buChar char="o"/>
            </a:pPr>
            <a:r>
              <a:rPr lang="es-MX" sz="1400"/>
              <a:t>CAMBRIDGE ENGLISH C1 O C2, MINIMUM SCORE 185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F6BA1B4E-402E-DBC9-A91E-D4366887AC16}"/>
              </a:ext>
            </a:extLst>
          </p:cNvPr>
          <p:cNvSpPr txBox="1"/>
          <p:nvPr/>
        </p:nvSpPr>
        <p:spPr>
          <a:xfrm>
            <a:off x="246894" y="3000586"/>
            <a:ext cx="3010233" cy="3539430"/>
          </a:xfrm>
          <a:prstGeom prst="rect">
            <a:avLst/>
          </a:prstGeom>
          <a:noFill/>
          <a:effectLst/>
        </p:spPr>
        <p:txBody>
          <a:bodyPr wrap="square" lIns="91440" tIns="45720" rIns="91440" bIns="45720" rtlCol="0" anchor="t">
            <a:spAutoFit/>
          </a:bodyPr>
          <a:lstStyle/>
          <a:p>
            <a:pPr algn="just"/>
            <a:r>
              <a:rPr lang="es-MX" sz="1400">
                <a:solidFill>
                  <a:srgbClr val="2F7FE2"/>
                </a:solidFill>
              </a:rPr>
              <a:t>Esta beca es para realizar a un programa de </a:t>
            </a:r>
            <a:r>
              <a:rPr lang="es-MX" sz="1400" b="1">
                <a:solidFill>
                  <a:srgbClr val="2F7FE2"/>
                </a:solidFill>
              </a:rPr>
              <a:t>MAGISTER EN ASUNTOS GLOBALES</a:t>
            </a:r>
            <a:r>
              <a:rPr lang="es-MX" sz="1400">
                <a:solidFill>
                  <a:srgbClr val="2F7FE2"/>
                </a:solidFill>
              </a:rPr>
              <a:t> en </a:t>
            </a:r>
            <a:r>
              <a:rPr lang="es-MX" sz="1400" b="1">
                <a:solidFill>
                  <a:srgbClr val="2F7FE2"/>
                </a:solidFill>
              </a:rPr>
              <a:t>TSINGHUA UNIVERSITY </a:t>
            </a:r>
            <a:r>
              <a:rPr lang="es-MX" sz="1400">
                <a:solidFill>
                  <a:srgbClr val="2F7FE2"/>
                </a:solidFill>
              </a:rPr>
              <a:t>en Beijing, China. </a:t>
            </a:r>
            <a:endParaRPr lang="es-ES" sz="1400">
              <a:solidFill>
                <a:srgbClr val="000000"/>
              </a:solidFill>
            </a:endParaRPr>
          </a:p>
          <a:p>
            <a:pPr algn="just"/>
            <a:br>
              <a:rPr lang="es-MX" sz="1400"/>
            </a:br>
            <a:r>
              <a:rPr lang="es-MX" sz="1400">
                <a:solidFill>
                  <a:srgbClr val="2F7FE2"/>
                </a:solidFill>
              </a:rPr>
              <a:t>Se busca que los estudiantes se incorporen a la comunidad de futuros líderes globales a través de la profundización de la relación entre China y el resto del mundo, desde sus diversas áreas de enfoque y disciplinas.</a:t>
            </a:r>
            <a:endParaRPr lang="es-ES" sz="1400">
              <a:solidFill>
                <a:srgbClr val="000000"/>
              </a:solidFill>
            </a:endParaRPr>
          </a:p>
          <a:p>
            <a:pPr algn="just"/>
            <a:endParaRPr lang="es-MX" sz="1400">
              <a:solidFill>
                <a:srgbClr val="2F7FE2"/>
              </a:solidFill>
            </a:endParaRPr>
          </a:p>
          <a:p>
            <a:pPr algn="just"/>
            <a:r>
              <a:rPr lang="es-MX" sz="1400">
                <a:solidFill>
                  <a:srgbClr val="2F7FE2"/>
                </a:solidFill>
              </a:rPr>
              <a:t>Este se enfoca en formar líderes con acceso a una red global que pueden activar durante toda la vida.</a:t>
            </a:r>
          </a:p>
        </p:txBody>
      </p:sp>
      <p:pic>
        <p:nvPicPr>
          <p:cNvPr id="7172" name="Picture 4" descr="Tsinghua University logo – sciencesprings">
            <a:extLst>
              <a:ext uri="{FF2B5EF4-FFF2-40B4-BE49-F238E27FC236}">
                <a16:creationId xmlns:a16="http://schemas.microsoft.com/office/drawing/2014/main" id="{6249BFAA-3B95-4EC4-8B1F-47C1ABDD97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081" y="1807440"/>
            <a:ext cx="2489200" cy="866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251C62A3-A29A-8802-C7E5-DD8C73209963}"/>
              </a:ext>
            </a:extLst>
          </p:cNvPr>
          <p:cNvSpPr/>
          <p:nvPr/>
        </p:nvSpPr>
        <p:spPr>
          <a:xfrm>
            <a:off x="7701410" y="3809488"/>
            <a:ext cx="4113322" cy="434658"/>
          </a:xfrm>
          <a:prstGeom prst="roundRect">
            <a:avLst>
              <a:gd name="adj" fmla="val 201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s-MX" sz="1400" b="1">
                <a:solidFill>
                  <a:srgbClr val="2F7FE2"/>
                </a:solidFill>
                <a:latin typeface="Aptos"/>
              </a:rPr>
              <a:t>    </a:t>
            </a:r>
            <a:r>
              <a:rPr lang="es-MX" sz="1400" b="1" baseline="0">
                <a:solidFill>
                  <a:srgbClr val="2F7FE2"/>
                </a:solidFill>
                <a:latin typeface="Aptos"/>
              </a:rPr>
              <a:t>MÁS INFORMACIÓN </a:t>
            </a:r>
            <a:r>
              <a:rPr lang="es-MX" sz="1400" b="1" u="sng" strike="noStrike" baseline="0">
                <a:solidFill>
                  <a:srgbClr val="467886"/>
                </a:solidFill>
                <a:latin typeface="Aptos"/>
                <a:ea typeface="Segoe UI"/>
                <a:cs typeface="Segoe UI"/>
                <a:hlinkClick r:id="rId5"/>
              </a:rPr>
              <a:t>AQUÍ</a:t>
            </a:r>
            <a:endParaRPr lang="es-CL"/>
          </a:p>
        </p:txBody>
      </p:sp>
      <p:pic>
        <p:nvPicPr>
          <p:cNvPr id="4" name="Imagen 3" descr="Código QR&#10;&#10;El contenido generado por IA puede ser incorrecto.">
            <a:extLst>
              <a:ext uri="{FF2B5EF4-FFF2-40B4-BE49-F238E27FC236}">
                <a16:creationId xmlns:a16="http://schemas.microsoft.com/office/drawing/2014/main" id="{33D542AC-7EA4-123A-211D-C5BEDC5595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15251" y="4329266"/>
            <a:ext cx="1654969" cy="1643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84263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10ed1c7-7645-4629-b446-39eb9964a50d">
      <Terms xmlns="http://schemas.microsoft.com/office/infopath/2007/PartnerControls"/>
    </lcf76f155ced4ddcb4097134ff3c332f>
    <TaxCatchAll xmlns="a87eda19-8db8-401a-a826-de7148876e50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3AD92550BCA1849BA59BF5F6079A7FD" ma:contentTypeVersion="16" ma:contentTypeDescription="Create a new document." ma:contentTypeScope="" ma:versionID="6ea34dddf487b5191ef5b0875eaaadbb">
  <xsd:schema xmlns:xsd="http://www.w3.org/2001/XMLSchema" xmlns:xs="http://www.w3.org/2001/XMLSchema" xmlns:p="http://schemas.microsoft.com/office/2006/metadata/properties" xmlns:ns2="310ed1c7-7645-4629-b446-39eb9964a50d" xmlns:ns3="a87eda19-8db8-401a-a826-de7148876e50" targetNamespace="http://schemas.microsoft.com/office/2006/metadata/properties" ma:root="true" ma:fieldsID="b425460ae3db66cb49e5e490058fc379" ns2:_="" ns3:_="">
    <xsd:import namespace="310ed1c7-7645-4629-b446-39eb9964a50d"/>
    <xsd:import namespace="a87eda19-8db8-401a-a826-de7148876e5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10ed1c7-7645-4629-b446-39eb9964a50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cc44c076-1990-432d-b910-f78c9fed31b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87eda19-8db8-401a-a826-de7148876e50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7" nillable="true" ma:displayName="Taxonomy Catch All Column" ma:hidden="true" ma:list="{a19e5982-1d7e-429f-a668-93c1e5d5ac1a}" ma:internalName="TaxCatchAll" ma:showField="CatchAllData" ma:web="a87eda19-8db8-401a-a826-de7148876e5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25B1CA8-716A-45BE-A3E5-B8A4EAC3CE8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4D828E6-01BC-49EF-A0D0-D1A6190B0C62}">
  <ds:schemaRefs>
    <ds:schemaRef ds:uri="0ed55db7-36e2-456e-b63f-8fa84298fb55"/>
    <ds:schemaRef ds:uri="310ed1c7-7645-4629-b446-39eb9964a50d"/>
    <ds:schemaRef ds:uri="5d152278-bea0-449c-a6e0-2d2c20b43bf3"/>
    <ds:schemaRef ds:uri="a87eda19-8db8-401a-a826-de7148876e50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E22B70D5-F230-4E29-AD33-574214542D14}">
  <ds:schemaRefs>
    <ds:schemaRef ds:uri="310ed1c7-7645-4629-b446-39eb9964a50d"/>
    <ds:schemaRef ds:uri="a87eda19-8db8-401a-a826-de7148876e5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Panorámica</PresentationFormat>
  <Slides>25</Slides>
  <Notes>4</Notes>
  <HiddenSlides>0</HiddenSlide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25</vt:i4>
      </vt:variant>
    </vt:vector>
  </HeadingPairs>
  <TitlesOfParts>
    <vt:vector size="26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Samuel Díaz Colmenares</dc:creator>
  <cp:revision>35</cp:revision>
  <dcterms:created xsi:type="dcterms:W3CDTF">2025-09-25T17:31:35Z</dcterms:created>
  <dcterms:modified xsi:type="dcterms:W3CDTF">2025-12-16T11:55:30Z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0x010100C3AD92550BCA1849BA59BF5F6079A7FD</vt:lpwstr>
  </property>
  <property fmtid="{D5CDD505-2E9C-101B-9397-08002B2CF9AE}" pid="3" name="MediaServiceImageTags">
    <vt:lpwstr/>
  </property>
</Properties>
</file>